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sldIdLst>
    <p:sldId id="256" r:id="rId2"/>
    <p:sldId id="259" r:id="rId3"/>
    <p:sldId id="257" r:id="rId4"/>
    <p:sldId id="258" r:id="rId5"/>
    <p:sldId id="260" r:id="rId6"/>
    <p:sldId id="261" r:id="rId7"/>
    <p:sldId id="262" r:id="rId8"/>
    <p:sldId id="263" r:id="rId9"/>
    <p:sldId id="264" r:id="rId10"/>
    <p:sldId id="266" r:id="rId11"/>
    <p:sldId id="267" r:id="rId12"/>
    <p:sldId id="268" r:id="rId13"/>
    <p:sldId id="270" r:id="rId14"/>
    <p:sldId id="273" r:id="rId15"/>
    <p:sldId id="271" r:id="rId16"/>
    <p:sldId id="275" r:id="rId17"/>
    <p:sldId id="276" r:id="rId18"/>
    <p:sldId id="277"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C5291-641F-F608-9386-1D75AC6F3BA1}" v="4" dt="2023-09-12T08:52:33.742"/>
    <p1510:client id="{187CECBA-23A8-0DE3-B4F5-57F4A774333B}" v="528" dt="2023-09-13T06:23:24.321"/>
    <p1510:client id="{3439C523-095A-8D01-C1BB-C057E4AFEBF9}" v="441" dt="2023-09-12T10:05:44.963"/>
    <p1510:client id="{5B45A132-D0F8-0F78-1A8B-9BC2C6E1DEC0}" v="652" dt="2023-09-12T09:27:04.626"/>
    <p1510:client id="{5ECAFADF-DADE-4AB9-BD86-2BDF219979EA}" v="1105" dt="2023-09-05T10:14:54.103"/>
    <p1510:client id="{6EB095D0-1AD6-BF25-6122-404DC34B80C3}" v="1266" dt="2023-09-13T06:05:07.049"/>
    <p1510:client id="{745CB1B5-AE5C-6DC0-5E72-1AECAF8D55DB}" v="88" dt="2023-09-05T10:26:38.553"/>
    <p1510:client id="{7764C0C1-D808-0E02-99EE-730AA940ADA7}" v="53" dt="2023-10-01T20:40:15.578"/>
    <p1510:client id="{8F0C2D19-2FA1-CE3D-95E1-B3C7FFF2E023}" v="7" dt="2023-10-01T18:19:30.380"/>
    <p1510:client id="{A85612F2-66EE-9B04-49FB-5B1DF11B03DE}" v="58" dt="2023-09-28T17:03:05.200"/>
    <p1510:client id="{BB0C9133-FC44-B4B1-C3B8-796F844F566C}" v="1223" dt="2023-09-12T14:33:44.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9E79DE-7194-4027-AB61-5F813AD9283F}" type="doc">
      <dgm:prSet loTypeId="urn:microsoft.com/office/officeart/2005/8/layout/process2" loCatId="process" qsTypeId="urn:microsoft.com/office/officeart/2005/8/quickstyle/simple3" qsCatId="simple" csTypeId="urn:microsoft.com/office/officeart/2005/8/colors/accent1_2" csCatId="accent1" phldr="1"/>
      <dgm:spPr/>
    </dgm:pt>
    <dgm:pt modelId="{459C3705-C5C8-4066-80A2-26263B0AB7DE}">
      <dgm:prSet phldrT="[Text]" phldr="0"/>
      <dgm:spPr/>
      <dgm:t>
        <a:bodyPr/>
        <a:lstStyle/>
        <a:p>
          <a:r>
            <a:rPr lang="en-US">
              <a:latin typeface="Gill Sans Nova"/>
            </a:rPr>
            <a:t>INTRODUCTION</a:t>
          </a:r>
          <a:endParaRPr lang="en-US"/>
        </a:p>
      </dgm:t>
    </dgm:pt>
    <dgm:pt modelId="{0645014C-7718-4307-ABC2-D2F5714FA9B5}" type="parTrans" cxnId="{602AE144-E17E-49E1-A8CF-F3EF6F3C1B7F}">
      <dgm:prSet/>
      <dgm:spPr/>
      <dgm:t>
        <a:bodyPr/>
        <a:lstStyle/>
        <a:p>
          <a:endParaRPr lang="en-US"/>
        </a:p>
      </dgm:t>
    </dgm:pt>
    <dgm:pt modelId="{E4F9B2E9-7730-4108-BC07-6A0BAB89D8E5}" type="sibTrans" cxnId="{602AE144-E17E-49E1-A8CF-F3EF6F3C1B7F}">
      <dgm:prSet/>
      <dgm:spPr/>
      <dgm:t>
        <a:bodyPr/>
        <a:lstStyle/>
        <a:p>
          <a:endParaRPr lang="en-US"/>
        </a:p>
      </dgm:t>
    </dgm:pt>
    <dgm:pt modelId="{14B4FEF1-4D7F-40CF-B65B-F3B188D85D5A}">
      <dgm:prSet phldrT="[Text]" phldr="0"/>
      <dgm:spPr/>
      <dgm:t>
        <a:bodyPr/>
        <a:lstStyle/>
        <a:p>
          <a:r>
            <a:rPr lang="en-US">
              <a:latin typeface="Gill Sans Nova"/>
            </a:rPr>
            <a:t>OBJECTIVE</a:t>
          </a:r>
          <a:endParaRPr lang="en-US"/>
        </a:p>
      </dgm:t>
    </dgm:pt>
    <dgm:pt modelId="{39031395-2DAC-4778-8741-BA021B3938B2}" type="parTrans" cxnId="{DD39F2C7-78C5-45C6-B9AD-4DCDF433DE5A}">
      <dgm:prSet/>
      <dgm:spPr/>
      <dgm:t>
        <a:bodyPr/>
        <a:lstStyle/>
        <a:p>
          <a:endParaRPr lang="en-US"/>
        </a:p>
      </dgm:t>
    </dgm:pt>
    <dgm:pt modelId="{8033474F-472E-46A3-AC0E-D055592F2DDC}" type="sibTrans" cxnId="{DD39F2C7-78C5-45C6-B9AD-4DCDF433DE5A}">
      <dgm:prSet/>
      <dgm:spPr/>
      <dgm:t>
        <a:bodyPr/>
        <a:lstStyle/>
        <a:p>
          <a:endParaRPr lang="en-US"/>
        </a:p>
      </dgm:t>
    </dgm:pt>
    <dgm:pt modelId="{E6191FDC-C108-40F4-80C2-155FB962A5F6}">
      <dgm:prSet phldrT="[Text]" phldr="0"/>
      <dgm:spPr/>
      <dgm:t>
        <a:bodyPr/>
        <a:lstStyle/>
        <a:p>
          <a:r>
            <a:rPr lang="en-US">
              <a:latin typeface="Gill Sans Nova"/>
            </a:rPr>
            <a:t>METHODOLOGY</a:t>
          </a:r>
          <a:endParaRPr lang="en-US"/>
        </a:p>
      </dgm:t>
    </dgm:pt>
    <dgm:pt modelId="{58C6E292-B7C5-4573-B646-BF8E6A678EBF}" type="parTrans" cxnId="{74207A24-877B-4D97-B4CB-DEDDF375453F}">
      <dgm:prSet/>
      <dgm:spPr/>
      <dgm:t>
        <a:bodyPr/>
        <a:lstStyle/>
        <a:p>
          <a:endParaRPr lang="en-US"/>
        </a:p>
      </dgm:t>
    </dgm:pt>
    <dgm:pt modelId="{AECAC431-E936-4C9F-B464-18B87CC7D23A}" type="sibTrans" cxnId="{74207A24-877B-4D97-B4CB-DEDDF375453F}">
      <dgm:prSet/>
      <dgm:spPr/>
      <dgm:t>
        <a:bodyPr/>
        <a:lstStyle/>
        <a:p>
          <a:endParaRPr lang="en-US"/>
        </a:p>
      </dgm:t>
    </dgm:pt>
    <dgm:pt modelId="{119CC96A-3538-4B54-AE07-7D3B247F2E7E}">
      <dgm:prSet phldr="0"/>
      <dgm:spPr/>
      <dgm:t>
        <a:bodyPr/>
        <a:lstStyle/>
        <a:p>
          <a:pPr rtl="0"/>
          <a:r>
            <a:rPr lang="en-US">
              <a:latin typeface="Gill Sans Nova"/>
            </a:rPr>
            <a:t>RESULT </a:t>
          </a:r>
          <a:r>
            <a:rPr lang="en-US"/>
            <a:t>&amp; </a:t>
          </a:r>
          <a:r>
            <a:rPr lang="en-US">
              <a:latin typeface="Gill Sans Nova"/>
            </a:rPr>
            <a:t>DISCUSSION</a:t>
          </a:r>
          <a:endParaRPr lang="en-US"/>
        </a:p>
      </dgm:t>
    </dgm:pt>
    <dgm:pt modelId="{228F06B9-8C6C-40BB-9963-D1378AA58860}" type="parTrans" cxnId="{134B2B5F-2024-4A7C-B890-107CAFD0FCAD}">
      <dgm:prSet/>
      <dgm:spPr/>
    </dgm:pt>
    <dgm:pt modelId="{F7A2ACC5-8ABC-4802-A6EE-F7EBFDB8CB06}" type="sibTrans" cxnId="{134B2B5F-2024-4A7C-B890-107CAFD0FCAD}">
      <dgm:prSet/>
      <dgm:spPr/>
      <dgm:t>
        <a:bodyPr/>
        <a:lstStyle/>
        <a:p>
          <a:endParaRPr lang="en-US"/>
        </a:p>
      </dgm:t>
    </dgm:pt>
    <dgm:pt modelId="{3B656CFC-24C2-4107-BF86-509DBA5B0804}">
      <dgm:prSet phldr="0"/>
      <dgm:spPr/>
      <dgm:t>
        <a:bodyPr/>
        <a:lstStyle/>
        <a:p>
          <a:pPr rtl="0"/>
          <a:r>
            <a:rPr lang="en-US">
              <a:latin typeface="Gill Sans Nova"/>
            </a:rPr>
            <a:t>CONCLUSION</a:t>
          </a:r>
        </a:p>
      </dgm:t>
    </dgm:pt>
    <dgm:pt modelId="{6F51E760-7043-4C33-A307-64D19AEB5FB0}" type="parTrans" cxnId="{F6EB46AF-8D70-4565-B54D-F874176F0A77}">
      <dgm:prSet/>
      <dgm:spPr/>
    </dgm:pt>
    <dgm:pt modelId="{630C1D38-8C79-4DF3-B8EB-A8CD7555FC15}" type="sibTrans" cxnId="{F6EB46AF-8D70-4565-B54D-F874176F0A77}">
      <dgm:prSet/>
      <dgm:spPr/>
      <dgm:t>
        <a:bodyPr/>
        <a:lstStyle/>
        <a:p>
          <a:endParaRPr lang="en-US"/>
        </a:p>
      </dgm:t>
    </dgm:pt>
    <dgm:pt modelId="{6A671FEA-E67C-42C7-BF25-9BE85269CE51}">
      <dgm:prSet phldr="0"/>
      <dgm:spPr/>
      <dgm:t>
        <a:bodyPr/>
        <a:lstStyle/>
        <a:p>
          <a:r>
            <a:rPr lang="en-US">
              <a:latin typeface="Gill Sans Nova"/>
            </a:rPr>
            <a:t>REFERENCE</a:t>
          </a:r>
        </a:p>
      </dgm:t>
    </dgm:pt>
    <dgm:pt modelId="{E1656DA9-7EA0-4184-906A-FA2DF39DE1A5}" type="parTrans" cxnId="{8C2A44D9-FCE0-43F4-AA38-A2EDD3A8E746}">
      <dgm:prSet/>
      <dgm:spPr/>
    </dgm:pt>
    <dgm:pt modelId="{9BF54B43-0D35-49DA-A8D1-2F6FFE187E71}" type="sibTrans" cxnId="{8C2A44D9-FCE0-43F4-AA38-A2EDD3A8E746}">
      <dgm:prSet/>
      <dgm:spPr/>
      <dgm:t>
        <a:bodyPr/>
        <a:lstStyle/>
        <a:p>
          <a:endParaRPr lang="en-US"/>
        </a:p>
      </dgm:t>
    </dgm:pt>
    <dgm:pt modelId="{904A4E43-C911-482C-A585-AEF7CDF2856F}">
      <dgm:prSet phldr="0"/>
      <dgm:spPr/>
      <dgm:t>
        <a:bodyPr/>
        <a:lstStyle/>
        <a:p>
          <a:pPr rtl="0"/>
          <a:r>
            <a:rPr lang="en-US">
              <a:latin typeface="Gill Sans Nova"/>
            </a:rPr>
            <a:t>FUTURE WORK</a:t>
          </a:r>
        </a:p>
      </dgm:t>
    </dgm:pt>
    <dgm:pt modelId="{D10F9C08-450F-4A79-BA95-75967965AD14}" type="parTrans" cxnId="{E783F775-9320-4C42-BDF1-98B2C1019D85}">
      <dgm:prSet/>
      <dgm:spPr/>
    </dgm:pt>
    <dgm:pt modelId="{9AE526A3-268A-4B8B-BD8F-877342D5811E}" type="sibTrans" cxnId="{E783F775-9320-4C42-BDF1-98B2C1019D85}">
      <dgm:prSet/>
      <dgm:spPr/>
      <dgm:t>
        <a:bodyPr/>
        <a:lstStyle/>
        <a:p>
          <a:endParaRPr lang="en-US"/>
        </a:p>
      </dgm:t>
    </dgm:pt>
    <dgm:pt modelId="{72E5C9ED-9B04-489E-97BA-C554A7D717D1}" type="pres">
      <dgm:prSet presAssocID="{109E79DE-7194-4027-AB61-5F813AD9283F}" presName="linearFlow" presStyleCnt="0">
        <dgm:presLayoutVars>
          <dgm:resizeHandles val="exact"/>
        </dgm:presLayoutVars>
      </dgm:prSet>
      <dgm:spPr/>
    </dgm:pt>
    <dgm:pt modelId="{0A2A4063-9411-4ACA-A126-5E8CE2C1116E}" type="pres">
      <dgm:prSet presAssocID="{459C3705-C5C8-4066-80A2-26263B0AB7DE}" presName="node" presStyleLbl="node1" presStyleIdx="0" presStyleCnt="7">
        <dgm:presLayoutVars>
          <dgm:bulletEnabled val="1"/>
        </dgm:presLayoutVars>
      </dgm:prSet>
      <dgm:spPr/>
    </dgm:pt>
    <dgm:pt modelId="{E26486E7-B466-4F7D-AEBE-BBD3075ED32D}" type="pres">
      <dgm:prSet presAssocID="{E4F9B2E9-7730-4108-BC07-6A0BAB89D8E5}" presName="sibTrans" presStyleLbl="sibTrans2D1" presStyleIdx="0" presStyleCnt="6"/>
      <dgm:spPr/>
    </dgm:pt>
    <dgm:pt modelId="{2E017E94-134A-44AD-BBB6-173E8CC8A1C3}" type="pres">
      <dgm:prSet presAssocID="{E4F9B2E9-7730-4108-BC07-6A0BAB89D8E5}" presName="connectorText" presStyleLbl="sibTrans2D1" presStyleIdx="0" presStyleCnt="6"/>
      <dgm:spPr/>
    </dgm:pt>
    <dgm:pt modelId="{56B42241-94C5-4B95-A724-E6FD3F810DFD}" type="pres">
      <dgm:prSet presAssocID="{14B4FEF1-4D7F-40CF-B65B-F3B188D85D5A}" presName="node" presStyleLbl="node1" presStyleIdx="1" presStyleCnt="7">
        <dgm:presLayoutVars>
          <dgm:bulletEnabled val="1"/>
        </dgm:presLayoutVars>
      </dgm:prSet>
      <dgm:spPr/>
    </dgm:pt>
    <dgm:pt modelId="{DF18B72D-D9C7-47F3-9D92-657033E84A0A}" type="pres">
      <dgm:prSet presAssocID="{8033474F-472E-46A3-AC0E-D055592F2DDC}" presName="sibTrans" presStyleLbl="sibTrans2D1" presStyleIdx="1" presStyleCnt="6"/>
      <dgm:spPr/>
    </dgm:pt>
    <dgm:pt modelId="{802678BE-3827-4327-AC40-EF2CC3C89F91}" type="pres">
      <dgm:prSet presAssocID="{8033474F-472E-46A3-AC0E-D055592F2DDC}" presName="connectorText" presStyleLbl="sibTrans2D1" presStyleIdx="1" presStyleCnt="6"/>
      <dgm:spPr/>
    </dgm:pt>
    <dgm:pt modelId="{6673B51E-B3C7-4E7A-BA82-25E88D9D71D2}" type="pres">
      <dgm:prSet presAssocID="{E6191FDC-C108-40F4-80C2-155FB962A5F6}" presName="node" presStyleLbl="node1" presStyleIdx="2" presStyleCnt="7">
        <dgm:presLayoutVars>
          <dgm:bulletEnabled val="1"/>
        </dgm:presLayoutVars>
      </dgm:prSet>
      <dgm:spPr/>
    </dgm:pt>
    <dgm:pt modelId="{60D70D97-34AE-453B-A24C-9C88DBC5ADC2}" type="pres">
      <dgm:prSet presAssocID="{AECAC431-E936-4C9F-B464-18B87CC7D23A}" presName="sibTrans" presStyleLbl="sibTrans2D1" presStyleIdx="2" presStyleCnt="6"/>
      <dgm:spPr/>
    </dgm:pt>
    <dgm:pt modelId="{36A0A665-F275-47C1-9884-7F631CAB2938}" type="pres">
      <dgm:prSet presAssocID="{AECAC431-E936-4C9F-B464-18B87CC7D23A}" presName="connectorText" presStyleLbl="sibTrans2D1" presStyleIdx="2" presStyleCnt="6"/>
      <dgm:spPr/>
    </dgm:pt>
    <dgm:pt modelId="{2D248AEC-D326-4480-A296-B3B7E85EBA50}" type="pres">
      <dgm:prSet presAssocID="{119CC96A-3538-4B54-AE07-7D3B247F2E7E}" presName="node" presStyleLbl="node1" presStyleIdx="3" presStyleCnt="7">
        <dgm:presLayoutVars>
          <dgm:bulletEnabled val="1"/>
        </dgm:presLayoutVars>
      </dgm:prSet>
      <dgm:spPr/>
    </dgm:pt>
    <dgm:pt modelId="{23DDF04D-03B6-4686-8D4F-400CAD5B5D7E}" type="pres">
      <dgm:prSet presAssocID="{F7A2ACC5-8ABC-4802-A6EE-F7EBFDB8CB06}" presName="sibTrans" presStyleLbl="sibTrans2D1" presStyleIdx="3" presStyleCnt="6"/>
      <dgm:spPr/>
    </dgm:pt>
    <dgm:pt modelId="{760F65F7-E647-49DB-8787-CD82BE0BDC9A}" type="pres">
      <dgm:prSet presAssocID="{F7A2ACC5-8ABC-4802-A6EE-F7EBFDB8CB06}" presName="connectorText" presStyleLbl="sibTrans2D1" presStyleIdx="3" presStyleCnt="6"/>
      <dgm:spPr/>
    </dgm:pt>
    <dgm:pt modelId="{C70C6C27-793C-4DD2-9AE6-0F3E4E97B55E}" type="pres">
      <dgm:prSet presAssocID="{3B656CFC-24C2-4107-BF86-509DBA5B0804}" presName="node" presStyleLbl="node1" presStyleIdx="4" presStyleCnt="7">
        <dgm:presLayoutVars>
          <dgm:bulletEnabled val="1"/>
        </dgm:presLayoutVars>
      </dgm:prSet>
      <dgm:spPr/>
    </dgm:pt>
    <dgm:pt modelId="{7538F1BA-84DB-4C0A-AD63-08E6C93A946F}" type="pres">
      <dgm:prSet presAssocID="{630C1D38-8C79-4DF3-B8EB-A8CD7555FC15}" presName="sibTrans" presStyleLbl="sibTrans2D1" presStyleIdx="4" presStyleCnt="6"/>
      <dgm:spPr/>
    </dgm:pt>
    <dgm:pt modelId="{B06C6330-5553-4062-8F05-69D982956228}" type="pres">
      <dgm:prSet presAssocID="{630C1D38-8C79-4DF3-B8EB-A8CD7555FC15}" presName="connectorText" presStyleLbl="sibTrans2D1" presStyleIdx="4" presStyleCnt="6"/>
      <dgm:spPr/>
    </dgm:pt>
    <dgm:pt modelId="{AC6D1CFC-F152-4676-BAFE-B418271E2DAA}" type="pres">
      <dgm:prSet presAssocID="{904A4E43-C911-482C-A585-AEF7CDF2856F}" presName="node" presStyleLbl="node1" presStyleIdx="5" presStyleCnt="7">
        <dgm:presLayoutVars>
          <dgm:bulletEnabled val="1"/>
        </dgm:presLayoutVars>
      </dgm:prSet>
      <dgm:spPr/>
    </dgm:pt>
    <dgm:pt modelId="{39697911-C633-4D69-8AF3-3464194A13A3}" type="pres">
      <dgm:prSet presAssocID="{9AE526A3-268A-4B8B-BD8F-877342D5811E}" presName="sibTrans" presStyleLbl="sibTrans2D1" presStyleIdx="5" presStyleCnt="6"/>
      <dgm:spPr/>
    </dgm:pt>
    <dgm:pt modelId="{1F520F9D-AB41-4ADB-BDCB-210B9AE0ED24}" type="pres">
      <dgm:prSet presAssocID="{9AE526A3-268A-4B8B-BD8F-877342D5811E}" presName="connectorText" presStyleLbl="sibTrans2D1" presStyleIdx="5" presStyleCnt="6"/>
      <dgm:spPr/>
    </dgm:pt>
    <dgm:pt modelId="{E512DE11-CBAF-4110-870D-3EB485060D6B}" type="pres">
      <dgm:prSet presAssocID="{6A671FEA-E67C-42C7-BF25-9BE85269CE51}" presName="node" presStyleLbl="node1" presStyleIdx="6" presStyleCnt="7">
        <dgm:presLayoutVars>
          <dgm:bulletEnabled val="1"/>
        </dgm:presLayoutVars>
      </dgm:prSet>
      <dgm:spPr/>
    </dgm:pt>
  </dgm:ptLst>
  <dgm:cxnLst>
    <dgm:cxn modelId="{4B88BF01-1B3B-495C-BCC2-101BFBC155C1}" type="presOf" srcId="{6A671FEA-E67C-42C7-BF25-9BE85269CE51}" destId="{E512DE11-CBAF-4110-870D-3EB485060D6B}" srcOrd="0" destOrd="0" presId="urn:microsoft.com/office/officeart/2005/8/layout/process2"/>
    <dgm:cxn modelId="{74207A24-877B-4D97-B4CB-DEDDF375453F}" srcId="{109E79DE-7194-4027-AB61-5F813AD9283F}" destId="{E6191FDC-C108-40F4-80C2-155FB962A5F6}" srcOrd="2" destOrd="0" parTransId="{58C6E292-B7C5-4573-B646-BF8E6A678EBF}" sibTransId="{AECAC431-E936-4C9F-B464-18B87CC7D23A}"/>
    <dgm:cxn modelId="{BE960040-09B1-4432-89D1-F3C1783AF78F}" type="presOf" srcId="{AECAC431-E936-4C9F-B464-18B87CC7D23A}" destId="{36A0A665-F275-47C1-9884-7F631CAB2938}" srcOrd="1" destOrd="0" presId="urn:microsoft.com/office/officeart/2005/8/layout/process2"/>
    <dgm:cxn modelId="{134B2B5F-2024-4A7C-B890-107CAFD0FCAD}" srcId="{109E79DE-7194-4027-AB61-5F813AD9283F}" destId="{119CC96A-3538-4B54-AE07-7D3B247F2E7E}" srcOrd="3" destOrd="0" parTransId="{228F06B9-8C6C-40BB-9963-D1378AA58860}" sibTransId="{F7A2ACC5-8ABC-4802-A6EE-F7EBFDB8CB06}"/>
    <dgm:cxn modelId="{AE6AAD41-3439-4299-B7FB-EF242FE5FFF0}" type="presOf" srcId="{9AE526A3-268A-4B8B-BD8F-877342D5811E}" destId="{39697911-C633-4D69-8AF3-3464194A13A3}" srcOrd="0" destOrd="0" presId="urn:microsoft.com/office/officeart/2005/8/layout/process2"/>
    <dgm:cxn modelId="{602AE144-E17E-49E1-A8CF-F3EF6F3C1B7F}" srcId="{109E79DE-7194-4027-AB61-5F813AD9283F}" destId="{459C3705-C5C8-4066-80A2-26263B0AB7DE}" srcOrd="0" destOrd="0" parTransId="{0645014C-7718-4307-ABC2-D2F5714FA9B5}" sibTransId="{E4F9B2E9-7730-4108-BC07-6A0BAB89D8E5}"/>
    <dgm:cxn modelId="{15358867-4AD1-4059-855B-10589D23BEB6}" type="presOf" srcId="{E4F9B2E9-7730-4108-BC07-6A0BAB89D8E5}" destId="{E26486E7-B466-4F7D-AEBE-BBD3075ED32D}" srcOrd="0" destOrd="0" presId="urn:microsoft.com/office/officeart/2005/8/layout/process2"/>
    <dgm:cxn modelId="{7F3D8C6F-775F-4397-9C53-23833D300503}" type="presOf" srcId="{F7A2ACC5-8ABC-4802-A6EE-F7EBFDB8CB06}" destId="{23DDF04D-03B6-4686-8D4F-400CAD5B5D7E}" srcOrd="0" destOrd="0" presId="urn:microsoft.com/office/officeart/2005/8/layout/process2"/>
    <dgm:cxn modelId="{E783F775-9320-4C42-BDF1-98B2C1019D85}" srcId="{109E79DE-7194-4027-AB61-5F813AD9283F}" destId="{904A4E43-C911-482C-A585-AEF7CDF2856F}" srcOrd="5" destOrd="0" parTransId="{D10F9C08-450F-4A79-BA95-75967965AD14}" sibTransId="{9AE526A3-268A-4B8B-BD8F-877342D5811E}"/>
    <dgm:cxn modelId="{23FCAC78-314F-4FF9-917A-8D85614FFE7E}" type="presOf" srcId="{459C3705-C5C8-4066-80A2-26263B0AB7DE}" destId="{0A2A4063-9411-4ACA-A126-5E8CE2C1116E}" srcOrd="0" destOrd="0" presId="urn:microsoft.com/office/officeart/2005/8/layout/process2"/>
    <dgm:cxn modelId="{27236890-CF72-4B0D-933A-F83E723D7E04}" type="presOf" srcId="{E4F9B2E9-7730-4108-BC07-6A0BAB89D8E5}" destId="{2E017E94-134A-44AD-BBB6-173E8CC8A1C3}" srcOrd="1" destOrd="0" presId="urn:microsoft.com/office/officeart/2005/8/layout/process2"/>
    <dgm:cxn modelId="{68820C91-FB74-47F4-B78E-4FF06A187F7D}" type="presOf" srcId="{9AE526A3-268A-4B8B-BD8F-877342D5811E}" destId="{1F520F9D-AB41-4ADB-BDCB-210B9AE0ED24}" srcOrd="1" destOrd="0" presId="urn:microsoft.com/office/officeart/2005/8/layout/process2"/>
    <dgm:cxn modelId="{A71DE2AD-B6B4-4ED7-B577-7E7D70912E46}" type="presOf" srcId="{8033474F-472E-46A3-AC0E-D055592F2DDC}" destId="{802678BE-3827-4327-AC40-EF2CC3C89F91}" srcOrd="1" destOrd="0" presId="urn:microsoft.com/office/officeart/2005/8/layout/process2"/>
    <dgm:cxn modelId="{F6EB46AF-8D70-4565-B54D-F874176F0A77}" srcId="{109E79DE-7194-4027-AB61-5F813AD9283F}" destId="{3B656CFC-24C2-4107-BF86-509DBA5B0804}" srcOrd="4" destOrd="0" parTransId="{6F51E760-7043-4C33-A307-64D19AEB5FB0}" sibTransId="{630C1D38-8C79-4DF3-B8EB-A8CD7555FC15}"/>
    <dgm:cxn modelId="{F16B2BB4-9065-480D-975D-7D328A715AA5}" type="presOf" srcId="{630C1D38-8C79-4DF3-B8EB-A8CD7555FC15}" destId="{B06C6330-5553-4062-8F05-69D982956228}" srcOrd="1" destOrd="0" presId="urn:microsoft.com/office/officeart/2005/8/layout/process2"/>
    <dgm:cxn modelId="{FA6D38B6-81A1-45D3-A933-AB7992E5EC63}" type="presOf" srcId="{F7A2ACC5-8ABC-4802-A6EE-F7EBFDB8CB06}" destId="{760F65F7-E647-49DB-8787-CD82BE0BDC9A}" srcOrd="1" destOrd="0" presId="urn:microsoft.com/office/officeart/2005/8/layout/process2"/>
    <dgm:cxn modelId="{E0921EBF-ED30-4925-9490-D99B0990393B}" type="presOf" srcId="{E6191FDC-C108-40F4-80C2-155FB962A5F6}" destId="{6673B51E-B3C7-4E7A-BA82-25E88D9D71D2}" srcOrd="0" destOrd="0" presId="urn:microsoft.com/office/officeart/2005/8/layout/process2"/>
    <dgm:cxn modelId="{DD39F2C7-78C5-45C6-B9AD-4DCDF433DE5A}" srcId="{109E79DE-7194-4027-AB61-5F813AD9283F}" destId="{14B4FEF1-4D7F-40CF-B65B-F3B188D85D5A}" srcOrd="1" destOrd="0" parTransId="{39031395-2DAC-4778-8741-BA021B3938B2}" sibTransId="{8033474F-472E-46A3-AC0E-D055592F2DDC}"/>
    <dgm:cxn modelId="{1C0EE3CF-5E62-4D6E-9421-D3867A35C294}" type="presOf" srcId="{8033474F-472E-46A3-AC0E-D055592F2DDC}" destId="{DF18B72D-D9C7-47F3-9D92-657033E84A0A}" srcOrd="0" destOrd="0" presId="urn:microsoft.com/office/officeart/2005/8/layout/process2"/>
    <dgm:cxn modelId="{E249B3D8-089E-4862-9A53-680F1EDD4A21}" type="presOf" srcId="{630C1D38-8C79-4DF3-B8EB-A8CD7555FC15}" destId="{7538F1BA-84DB-4C0A-AD63-08E6C93A946F}" srcOrd="0" destOrd="0" presId="urn:microsoft.com/office/officeart/2005/8/layout/process2"/>
    <dgm:cxn modelId="{8C2A44D9-FCE0-43F4-AA38-A2EDD3A8E746}" srcId="{109E79DE-7194-4027-AB61-5F813AD9283F}" destId="{6A671FEA-E67C-42C7-BF25-9BE85269CE51}" srcOrd="6" destOrd="0" parTransId="{E1656DA9-7EA0-4184-906A-FA2DF39DE1A5}" sibTransId="{9BF54B43-0D35-49DA-A8D1-2F6FFE187E71}"/>
    <dgm:cxn modelId="{56E673E6-767A-4A28-BC37-603010D3E5BF}" type="presOf" srcId="{904A4E43-C911-482C-A585-AEF7CDF2856F}" destId="{AC6D1CFC-F152-4676-BAFE-B418271E2DAA}" srcOrd="0" destOrd="0" presId="urn:microsoft.com/office/officeart/2005/8/layout/process2"/>
    <dgm:cxn modelId="{45BA6AEB-3CC8-4136-A368-C681D6C7BDDE}" type="presOf" srcId="{AECAC431-E936-4C9F-B464-18B87CC7D23A}" destId="{60D70D97-34AE-453B-A24C-9C88DBC5ADC2}" srcOrd="0" destOrd="0" presId="urn:microsoft.com/office/officeart/2005/8/layout/process2"/>
    <dgm:cxn modelId="{0E5165F2-5596-43C6-BDDC-6E24D3086D12}" type="presOf" srcId="{109E79DE-7194-4027-AB61-5F813AD9283F}" destId="{72E5C9ED-9B04-489E-97BA-C554A7D717D1}" srcOrd="0" destOrd="0" presId="urn:microsoft.com/office/officeart/2005/8/layout/process2"/>
    <dgm:cxn modelId="{C61C55F5-2385-4B04-8988-C82C20B05509}" type="presOf" srcId="{14B4FEF1-4D7F-40CF-B65B-F3B188D85D5A}" destId="{56B42241-94C5-4B95-A724-E6FD3F810DFD}" srcOrd="0" destOrd="0" presId="urn:microsoft.com/office/officeart/2005/8/layout/process2"/>
    <dgm:cxn modelId="{43850AF6-67A9-446E-8416-B2E6C89C4BE6}" type="presOf" srcId="{3B656CFC-24C2-4107-BF86-509DBA5B0804}" destId="{C70C6C27-793C-4DD2-9AE6-0F3E4E97B55E}" srcOrd="0" destOrd="0" presId="urn:microsoft.com/office/officeart/2005/8/layout/process2"/>
    <dgm:cxn modelId="{652BE9F9-C138-4B33-AC22-756CC32CBB9E}" type="presOf" srcId="{119CC96A-3538-4B54-AE07-7D3B247F2E7E}" destId="{2D248AEC-D326-4480-A296-B3B7E85EBA50}" srcOrd="0" destOrd="0" presId="urn:microsoft.com/office/officeart/2005/8/layout/process2"/>
    <dgm:cxn modelId="{94F3A18C-103F-4DCB-B988-0F7FF43ECCA2}" type="presParOf" srcId="{72E5C9ED-9B04-489E-97BA-C554A7D717D1}" destId="{0A2A4063-9411-4ACA-A126-5E8CE2C1116E}" srcOrd="0" destOrd="0" presId="urn:microsoft.com/office/officeart/2005/8/layout/process2"/>
    <dgm:cxn modelId="{1328642D-5FDD-44FF-8485-4C92C277273C}" type="presParOf" srcId="{72E5C9ED-9B04-489E-97BA-C554A7D717D1}" destId="{E26486E7-B466-4F7D-AEBE-BBD3075ED32D}" srcOrd="1" destOrd="0" presId="urn:microsoft.com/office/officeart/2005/8/layout/process2"/>
    <dgm:cxn modelId="{A345C47A-F65C-4D41-AC6B-0C57CDE31E89}" type="presParOf" srcId="{E26486E7-B466-4F7D-AEBE-BBD3075ED32D}" destId="{2E017E94-134A-44AD-BBB6-173E8CC8A1C3}" srcOrd="0" destOrd="0" presId="urn:microsoft.com/office/officeart/2005/8/layout/process2"/>
    <dgm:cxn modelId="{8D7EB8FA-1A88-4A64-886F-14C5BD365A49}" type="presParOf" srcId="{72E5C9ED-9B04-489E-97BA-C554A7D717D1}" destId="{56B42241-94C5-4B95-A724-E6FD3F810DFD}" srcOrd="2" destOrd="0" presId="urn:microsoft.com/office/officeart/2005/8/layout/process2"/>
    <dgm:cxn modelId="{71A8D2E3-3DBB-4332-96BB-6B0181095044}" type="presParOf" srcId="{72E5C9ED-9B04-489E-97BA-C554A7D717D1}" destId="{DF18B72D-D9C7-47F3-9D92-657033E84A0A}" srcOrd="3" destOrd="0" presId="urn:microsoft.com/office/officeart/2005/8/layout/process2"/>
    <dgm:cxn modelId="{A351F5DC-696B-43DB-B133-45AC35943073}" type="presParOf" srcId="{DF18B72D-D9C7-47F3-9D92-657033E84A0A}" destId="{802678BE-3827-4327-AC40-EF2CC3C89F91}" srcOrd="0" destOrd="0" presId="urn:microsoft.com/office/officeart/2005/8/layout/process2"/>
    <dgm:cxn modelId="{FCD00307-9BA5-4D2D-8FEF-B9DCBD9636BF}" type="presParOf" srcId="{72E5C9ED-9B04-489E-97BA-C554A7D717D1}" destId="{6673B51E-B3C7-4E7A-BA82-25E88D9D71D2}" srcOrd="4" destOrd="0" presId="urn:microsoft.com/office/officeart/2005/8/layout/process2"/>
    <dgm:cxn modelId="{D3A6E9F1-6FFC-43F1-9BBC-6E4D9EFDCCE3}" type="presParOf" srcId="{72E5C9ED-9B04-489E-97BA-C554A7D717D1}" destId="{60D70D97-34AE-453B-A24C-9C88DBC5ADC2}" srcOrd="5" destOrd="0" presId="urn:microsoft.com/office/officeart/2005/8/layout/process2"/>
    <dgm:cxn modelId="{A0E3CC87-4CC6-450C-8DB7-5644361FA86D}" type="presParOf" srcId="{60D70D97-34AE-453B-A24C-9C88DBC5ADC2}" destId="{36A0A665-F275-47C1-9884-7F631CAB2938}" srcOrd="0" destOrd="0" presId="urn:microsoft.com/office/officeart/2005/8/layout/process2"/>
    <dgm:cxn modelId="{25C03CD0-C394-4260-A065-5441B2243E71}" type="presParOf" srcId="{72E5C9ED-9B04-489E-97BA-C554A7D717D1}" destId="{2D248AEC-D326-4480-A296-B3B7E85EBA50}" srcOrd="6" destOrd="0" presId="urn:microsoft.com/office/officeart/2005/8/layout/process2"/>
    <dgm:cxn modelId="{B0F36A7E-2CB5-461B-8766-25938A61A311}" type="presParOf" srcId="{72E5C9ED-9B04-489E-97BA-C554A7D717D1}" destId="{23DDF04D-03B6-4686-8D4F-400CAD5B5D7E}" srcOrd="7" destOrd="0" presId="urn:microsoft.com/office/officeart/2005/8/layout/process2"/>
    <dgm:cxn modelId="{0B079AB2-4CE7-40ED-886D-2E0CAEE99D20}" type="presParOf" srcId="{23DDF04D-03B6-4686-8D4F-400CAD5B5D7E}" destId="{760F65F7-E647-49DB-8787-CD82BE0BDC9A}" srcOrd="0" destOrd="0" presId="urn:microsoft.com/office/officeart/2005/8/layout/process2"/>
    <dgm:cxn modelId="{0AA340EB-3308-4257-9500-7A153982E697}" type="presParOf" srcId="{72E5C9ED-9B04-489E-97BA-C554A7D717D1}" destId="{C70C6C27-793C-4DD2-9AE6-0F3E4E97B55E}" srcOrd="8" destOrd="0" presId="urn:microsoft.com/office/officeart/2005/8/layout/process2"/>
    <dgm:cxn modelId="{AB2EB7D8-7A39-436E-978F-1B33E04C737F}" type="presParOf" srcId="{72E5C9ED-9B04-489E-97BA-C554A7D717D1}" destId="{7538F1BA-84DB-4C0A-AD63-08E6C93A946F}" srcOrd="9" destOrd="0" presId="urn:microsoft.com/office/officeart/2005/8/layout/process2"/>
    <dgm:cxn modelId="{A34F0ADE-F2E2-4380-942B-A57C135F398A}" type="presParOf" srcId="{7538F1BA-84DB-4C0A-AD63-08E6C93A946F}" destId="{B06C6330-5553-4062-8F05-69D982956228}" srcOrd="0" destOrd="0" presId="urn:microsoft.com/office/officeart/2005/8/layout/process2"/>
    <dgm:cxn modelId="{74A6D540-5E0B-44E3-BB3E-73CFF01F91D3}" type="presParOf" srcId="{72E5C9ED-9B04-489E-97BA-C554A7D717D1}" destId="{AC6D1CFC-F152-4676-BAFE-B418271E2DAA}" srcOrd="10" destOrd="0" presId="urn:microsoft.com/office/officeart/2005/8/layout/process2"/>
    <dgm:cxn modelId="{7D8C4487-53B3-4619-9594-DFFB05580F25}" type="presParOf" srcId="{72E5C9ED-9B04-489E-97BA-C554A7D717D1}" destId="{39697911-C633-4D69-8AF3-3464194A13A3}" srcOrd="11" destOrd="0" presId="urn:microsoft.com/office/officeart/2005/8/layout/process2"/>
    <dgm:cxn modelId="{667F58A6-4C2F-48D4-A7D8-6017D48E2645}" type="presParOf" srcId="{39697911-C633-4D69-8AF3-3464194A13A3}" destId="{1F520F9D-AB41-4ADB-BDCB-210B9AE0ED24}" srcOrd="0" destOrd="0" presId="urn:microsoft.com/office/officeart/2005/8/layout/process2"/>
    <dgm:cxn modelId="{52100C93-FA5F-4910-BF3A-836B3FAEE3C9}" type="presParOf" srcId="{72E5C9ED-9B04-489E-97BA-C554A7D717D1}" destId="{E512DE11-CBAF-4110-870D-3EB485060D6B}" srcOrd="12"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2A4063-9411-4ACA-A126-5E8CE2C1116E}">
      <dsp:nvSpPr>
        <dsp:cNvPr id="0" name=""/>
        <dsp:cNvSpPr/>
      </dsp:nvSpPr>
      <dsp:spPr>
        <a:xfrm>
          <a:off x="4718498" y="643"/>
          <a:ext cx="2093643" cy="52737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Gill Sans Nova"/>
            </a:rPr>
            <a:t>INTRODUCTION</a:t>
          </a:r>
          <a:endParaRPr lang="en-US" sz="1500" kern="1200"/>
        </a:p>
      </dsp:txBody>
      <dsp:txXfrm>
        <a:off x="4733944" y="16089"/>
        <a:ext cx="2062751" cy="496484"/>
      </dsp:txXfrm>
    </dsp:sp>
    <dsp:sp modelId="{E26486E7-B466-4F7D-AEBE-BBD3075ED32D}">
      <dsp:nvSpPr>
        <dsp:cNvPr id="0" name=""/>
        <dsp:cNvSpPr/>
      </dsp:nvSpPr>
      <dsp:spPr>
        <a:xfrm rot="5400000">
          <a:off x="5666436" y="541204"/>
          <a:ext cx="197766" cy="23731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694124" y="560980"/>
        <a:ext cx="142391" cy="138436"/>
      </dsp:txXfrm>
    </dsp:sp>
    <dsp:sp modelId="{56B42241-94C5-4B95-A724-E6FD3F810DFD}">
      <dsp:nvSpPr>
        <dsp:cNvPr id="0" name=""/>
        <dsp:cNvSpPr/>
      </dsp:nvSpPr>
      <dsp:spPr>
        <a:xfrm>
          <a:off x="4718498" y="791708"/>
          <a:ext cx="2093643" cy="52737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Gill Sans Nova"/>
            </a:rPr>
            <a:t>OBJECTIVE</a:t>
          </a:r>
          <a:endParaRPr lang="en-US" sz="1500" kern="1200"/>
        </a:p>
      </dsp:txBody>
      <dsp:txXfrm>
        <a:off x="4733944" y="807154"/>
        <a:ext cx="2062751" cy="496484"/>
      </dsp:txXfrm>
    </dsp:sp>
    <dsp:sp modelId="{DF18B72D-D9C7-47F3-9D92-657033E84A0A}">
      <dsp:nvSpPr>
        <dsp:cNvPr id="0" name=""/>
        <dsp:cNvSpPr/>
      </dsp:nvSpPr>
      <dsp:spPr>
        <a:xfrm rot="5400000">
          <a:off x="5666436" y="1332269"/>
          <a:ext cx="197766" cy="23731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694124" y="1352045"/>
        <a:ext cx="142391" cy="138436"/>
      </dsp:txXfrm>
    </dsp:sp>
    <dsp:sp modelId="{6673B51E-B3C7-4E7A-BA82-25E88D9D71D2}">
      <dsp:nvSpPr>
        <dsp:cNvPr id="0" name=""/>
        <dsp:cNvSpPr/>
      </dsp:nvSpPr>
      <dsp:spPr>
        <a:xfrm>
          <a:off x="4718498" y="1582773"/>
          <a:ext cx="2093643" cy="52737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Gill Sans Nova"/>
            </a:rPr>
            <a:t>METHODOLOGY</a:t>
          </a:r>
          <a:endParaRPr lang="en-US" sz="1500" kern="1200"/>
        </a:p>
      </dsp:txBody>
      <dsp:txXfrm>
        <a:off x="4733944" y="1598219"/>
        <a:ext cx="2062751" cy="496484"/>
      </dsp:txXfrm>
    </dsp:sp>
    <dsp:sp modelId="{60D70D97-34AE-453B-A24C-9C88DBC5ADC2}">
      <dsp:nvSpPr>
        <dsp:cNvPr id="0" name=""/>
        <dsp:cNvSpPr/>
      </dsp:nvSpPr>
      <dsp:spPr>
        <a:xfrm rot="5400000">
          <a:off x="5666436" y="2123333"/>
          <a:ext cx="197766" cy="23731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694124" y="2143109"/>
        <a:ext cx="142391" cy="138436"/>
      </dsp:txXfrm>
    </dsp:sp>
    <dsp:sp modelId="{2D248AEC-D326-4480-A296-B3B7E85EBA50}">
      <dsp:nvSpPr>
        <dsp:cNvPr id="0" name=""/>
        <dsp:cNvSpPr/>
      </dsp:nvSpPr>
      <dsp:spPr>
        <a:xfrm>
          <a:off x="4718498" y="2373837"/>
          <a:ext cx="2093643" cy="52737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Gill Sans Nova"/>
            </a:rPr>
            <a:t>RESULT </a:t>
          </a:r>
          <a:r>
            <a:rPr lang="en-US" sz="1500" kern="1200"/>
            <a:t>&amp; </a:t>
          </a:r>
          <a:r>
            <a:rPr lang="en-US" sz="1500" kern="1200">
              <a:latin typeface="Gill Sans Nova"/>
            </a:rPr>
            <a:t>DISCUSSION</a:t>
          </a:r>
          <a:endParaRPr lang="en-US" sz="1500" kern="1200"/>
        </a:p>
      </dsp:txBody>
      <dsp:txXfrm>
        <a:off x="4733944" y="2389283"/>
        <a:ext cx="2062751" cy="496484"/>
      </dsp:txXfrm>
    </dsp:sp>
    <dsp:sp modelId="{23DDF04D-03B6-4686-8D4F-400CAD5B5D7E}">
      <dsp:nvSpPr>
        <dsp:cNvPr id="0" name=""/>
        <dsp:cNvSpPr/>
      </dsp:nvSpPr>
      <dsp:spPr>
        <a:xfrm rot="5400000">
          <a:off x="5666436" y="2914398"/>
          <a:ext cx="197766" cy="23731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694124" y="2934174"/>
        <a:ext cx="142391" cy="138436"/>
      </dsp:txXfrm>
    </dsp:sp>
    <dsp:sp modelId="{C70C6C27-793C-4DD2-9AE6-0F3E4E97B55E}">
      <dsp:nvSpPr>
        <dsp:cNvPr id="0" name=""/>
        <dsp:cNvSpPr/>
      </dsp:nvSpPr>
      <dsp:spPr>
        <a:xfrm>
          <a:off x="4718498" y="3164902"/>
          <a:ext cx="2093643" cy="52737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Gill Sans Nova"/>
            </a:rPr>
            <a:t>CONCLUSION</a:t>
          </a:r>
        </a:p>
      </dsp:txBody>
      <dsp:txXfrm>
        <a:off x="4733944" y="3180348"/>
        <a:ext cx="2062751" cy="496484"/>
      </dsp:txXfrm>
    </dsp:sp>
    <dsp:sp modelId="{7538F1BA-84DB-4C0A-AD63-08E6C93A946F}">
      <dsp:nvSpPr>
        <dsp:cNvPr id="0" name=""/>
        <dsp:cNvSpPr/>
      </dsp:nvSpPr>
      <dsp:spPr>
        <a:xfrm rot="5400000">
          <a:off x="5666436" y="3705463"/>
          <a:ext cx="197766" cy="23731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694124" y="3725239"/>
        <a:ext cx="142391" cy="138436"/>
      </dsp:txXfrm>
    </dsp:sp>
    <dsp:sp modelId="{AC6D1CFC-F152-4676-BAFE-B418271E2DAA}">
      <dsp:nvSpPr>
        <dsp:cNvPr id="0" name=""/>
        <dsp:cNvSpPr/>
      </dsp:nvSpPr>
      <dsp:spPr>
        <a:xfrm>
          <a:off x="4718498" y="3955967"/>
          <a:ext cx="2093643" cy="52737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Gill Sans Nova"/>
            </a:rPr>
            <a:t>FUTURE WORK</a:t>
          </a:r>
        </a:p>
      </dsp:txBody>
      <dsp:txXfrm>
        <a:off x="4733944" y="3971413"/>
        <a:ext cx="2062751" cy="496484"/>
      </dsp:txXfrm>
    </dsp:sp>
    <dsp:sp modelId="{39697911-C633-4D69-8AF3-3464194A13A3}">
      <dsp:nvSpPr>
        <dsp:cNvPr id="0" name=""/>
        <dsp:cNvSpPr/>
      </dsp:nvSpPr>
      <dsp:spPr>
        <a:xfrm rot="5400000">
          <a:off x="5666436" y="4496527"/>
          <a:ext cx="197766" cy="237319"/>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694124" y="4516303"/>
        <a:ext cx="142391" cy="138436"/>
      </dsp:txXfrm>
    </dsp:sp>
    <dsp:sp modelId="{E512DE11-CBAF-4110-870D-3EB485060D6B}">
      <dsp:nvSpPr>
        <dsp:cNvPr id="0" name=""/>
        <dsp:cNvSpPr/>
      </dsp:nvSpPr>
      <dsp:spPr>
        <a:xfrm>
          <a:off x="4718498" y="4747031"/>
          <a:ext cx="2093643" cy="52737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latin typeface="Gill Sans Nova"/>
            </a:rPr>
            <a:t>REFERENCE</a:t>
          </a:r>
        </a:p>
      </dsp:txBody>
      <dsp:txXfrm>
        <a:off x="4733944" y="4762477"/>
        <a:ext cx="2062751" cy="4964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10/1/2023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6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10/1/2023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35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10/1/2023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314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10/1/2023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370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10/1/2023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40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10/1/2023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438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10/1/2023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926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10/1/2023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52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10/1/2023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423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10/1/2023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37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10/1/2023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559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10/1/2023</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09443691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image" Target="../media/image4.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slideLayout" Target="../slideLayouts/slideLayout2.xml"/><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3.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9FC13153-3023-2A1D-3FFF-174737F94941}"/>
              </a:ext>
            </a:extLst>
          </p:cNvPr>
          <p:cNvPicPr>
            <a:picLocks noChangeAspect="1"/>
          </p:cNvPicPr>
          <p:nvPr/>
        </p:nvPicPr>
        <p:blipFill>
          <a:blip r:embed="rId4"/>
          <a:stretch>
            <a:fillRect/>
          </a:stretch>
        </p:blipFill>
        <p:spPr>
          <a:xfrm>
            <a:off x="1460959" y="1112471"/>
            <a:ext cx="3509997" cy="4759626"/>
          </a:xfrm>
          <a:prstGeom prst="rect">
            <a:avLst/>
          </a:prstGeom>
        </p:spPr>
      </p:pic>
      <p:sp>
        <p:nvSpPr>
          <p:cNvPr id="50" name="TextBox 49">
            <a:extLst>
              <a:ext uri="{FF2B5EF4-FFF2-40B4-BE49-F238E27FC236}">
                <a16:creationId xmlns:a16="http://schemas.microsoft.com/office/drawing/2014/main" id="{51F4FC73-6AB7-B4A6-2A90-DC9B386178F2}"/>
              </a:ext>
            </a:extLst>
          </p:cNvPr>
          <p:cNvSpPr txBox="1"/>
          <p:nvPr/>
        </p:nvSpPr>
        <p:spPr>
          <a:xfrm>
            <a:off x="5564940" y="807360"/>
            <a:ext cx="3046852"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r>
              <a:rPr lang="en-US" sz="3200" i="1">
                <a:ea typeface="+mn-lt"/>
                <a:cs typeface="+mn-lt"/>
              </a:rPr>
            </a:br>
            <a:r>
              <a:rPr lang="en-US" sz="3200" i="1">
                <a:ea typeface="+mn-lt"/>
                <a:cs typeface="+mn-lt"/>
              </a:rPr>
              <a:t>                </a:t>
            </a:r>
            <a:r>
              <a:rPr lang="en-US" sz="2800" i="1">
                <a:ea typeface="+mn-lt"/>
                <a:cs typeface="+mn-lt"/>
              </a:rPr>
              <a:t> </a:t>
            </a:r>
            <a:r>
              <a:rPr lang="en-US" sz="2800" i="1"/>
              <a:t>   </a:t>
            </a:r>
            <a:r>
              <a:rPr lang="en-US" sz="2800" i="1">
                <a:ea typeface="+mn-lt"/>
                <a:cs typeface="+mn-lt"/>
              </a:rPr>
              <a:t>         </a:t>
            </a:r>
            <a:endParaRPr lang="en-US" sz="2800" i="1"/>
          </a:p>
        </p:txBody>
      </p:sp>
      <p:sp>
        <p:nvSpPr>
          <p:cNvPr id="92" name="TextBox 91">
            <a:extLst>
              <a:ext uri="{FF2B5EF4-FFF2-40B4-BE49-F238E27FC236}">
                <a16:creationId xmlns:a16="http://schemas.microsoft.com/office/drawing/2014/main" id="{940E5006-4CED-D291-0BD3-B045D05B4A16}"/>
              </a:ext>
            </a:extLst>
          </p:cNvPr>
          <p:cNvSpPr txBox="1"/>
          <p:nvPr/>
        </p:nvSpPr>
        <p:spPr>
          <a:xfrm>
            <a:off x="6457626" y="251847"/>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93" name="Picture 92">
            <a:extLst>
              <a:ext uri="{FF2B5EF4-FFF2-40B4-BE49-F238E27FC236}">
                <a16:creationId xmlns:a16="http://schemas.microsoft.com/office/drawing/2014/main" id="{769706BB-08C8-9FE6-B64B-575C71A0AF8E}"/>
              </a:ext>
            </a:extLst>
          </p:cNvPr>
          <p:cNvPicPr>
            <a:picLocks noChangeAspect="1"/>
          </p:cNvPicPr>
          <p:nvPr/>
        </p:nvPicPr>
        <p:blipFill>
          <a:blip r:embed="rId5"/>
          <a:stretch>
            <a:fillRect/>
          </a:stretch>
        </p:blipFill>
        <p:spPr>
          <a:xfrm>
            <a:off x="44642" y="50169"/>
            <a:ext cx="1296171" cy="1323602"/>
          </a:xfrm>
          <a:prstGeom prst="rect">
            <a:avLst/>
          </a:prstGeom>
        </p:spPr>
      </p:pic>
      <p:sp>
        <p:nvSpPr>
          <p:cNvPr id="2" name="TextBox 1">
            <a:extLst>
              <a:ext uri="{FF2B5EF4-FFF2-40B4-BE49-F238E27FC236}">
                <a16:creationId xmlns:a16="http://schemas.microsoft.com/office/drawing/2014/main" id="{0206B3FC-6965-7400-F79E-1DB1901AA2D7}"/>
              </a:ext>
            </a:extLst>
          </p:cNvPr>
          <p:cNvSpPr txBox="1"/>
          <p:nvPr/>
        </p:nvSpPr>
        <p:spPr>
          <a:xfrm>
            <a:off x="5479143" y="558800"/>
            <a:ext cx="652417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Calibri"/>
                <a:cs typeface="Calibri"/>
              </a:rPr>
              <a:t>Removal of heavy metals by polymers from wastewater in the industry: A molecular dynamic approach</a:t>
            </a:r>
          </a:p>
        </p:txBody>
      </p:sp>
      <p:sp>
        <p:nvSpPr>
          <p:cNvPr id="3" name="Scroll: Vertical 2">
            <a:extLst>
              <a:ext uri="{FF2B5EF4-FFF2-40B4-BE49-F238E27FC236}">
                <a16:creationId xmlns:a16="http://schemas.microsoft.com/office/drawing/2014/main" id="{7C58E50A-4525-458E-02EF-5F46C64B043E}"/>
              </a:ext>
            </a:extLst>
          </p:cNvPr>
          <p:cNvSpPr/>
          <p:nvPr/>
        </p:nvSpPr>
        <p:spPr>
          <a:xfrm>
            <a:off x="5667829" y="2561771"/>
            <a:ext cx="5762170" cy="3875313"/>
          </a:xfrm>
          <a:prstGeom prst="verticalScroll">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1">
                <a:solidFill>
                  <a:schemeClr val="tx1">
                    <a:lumMod val="85000"/>
                    <a:lumOff val="15000"/>
                  </a:schemeClr>
                </a:solidFill>
                <a:ea typeface="+mn-lt"/>
                <a:cs typeface="+mn-lt"/>
              </a:rPr>
              <a:t>    CL311  </a:t>
            </a:r>
            <a:br>
              <a:rPr lang="en-US" sz="2000" b="1" i="1">
                <a:solidFill>
                  <a:schemeClr val="tx1">
                    <a:lumMod val="85000"/>
                    <a:lumOff val="15000"/>
                  </a:schemeClr>
                </a:solidFill>
                <a:ea typeface="+mn-lt"/>
                <a:cs typeface="+mn-lt"/>
              </a:rPr>
            </a:br>
            <a:r>
              <a:rPr lang="en-US" sz="2000" b="1" i="1">
                <a:solidFill>
                  <a:schemeClr val="tx1">
                    <a:lumMod val="85000"/>
                    <a:lumOff val="15000"/>
                  </a:schemeClr>
                </a:solidFill>
                <a:ea typeface="+mn-lt"/>
                <a:cs typeface="+mn-lt"/>
              </a:rPr>
              <a:t>(technical writing &amp; presentation)</a:t>
            </a:r>
            <a:br>
              <a:rPr lang="en-US" sz="2000" b="1" i="1">
                <a:solidFill>
                  <a:schemeClr val="tx1">
                    <a:lumMod val="85000"/>
                    <a:lumOff val="15000"/>
                  </a:schemeClr>
                </a:solidFill>
                <a:ea typeface="+mn-lt"/>
                <a:cs typeface="+mn-lt"/>
              </a:rPr>
            </a:br>
            <a:r>
              <a:rPr lang="en-US" sz="2000" b="1" i="1">
                <a:solidFill>
                  <a:schemeClr val="tx1">
                    <a:lumMod val="85000"/>
                    <a:lumOff val="15000"/>
                  </a:schemeClr>
                </a:solidFill>
                <a:ea typeface="+mn-lt"/>
                <a:cs typeface="+mn-lt"/>
              </a:rPr>
              <a:t>Group : 28</a:t>
            </a:r>
            <a:br>
              <a:rPr lang="en-US" sz="2000" b="1" i="1">
                <a:solidFill>
                  <a:schemeClr val="tx1">
                    <a:lumMod val="85000"/>
                    <a:lumOff val="15000"/>
                  </a:schemeClr>
                </a:solidFill>
                <a:ea typeface="+mn-lt"/>
                <a:cs typeface="+mn-lt"/>
              </a:rPr>
            </a:br>
            <a:r>
              <a:rPr lang="en-US" sz="2000" b="1" i="1">
                <a:solidFill>
                  <a:schemeClr val="tx1">
                    <a:lumMod val="85000"/>
                    <a:lumOff val="15000"/>
                  </a:schemeClr>
                </a:solidFill>
                <a:ea typeface="+mn-lt"/>
                <a:cs typeface="+mn-lt"/>
              </a:rPr>
              <a:t>   Kesh Pratap Singh (210107042)</a:t>
            </a:r>
            <a:br>
              <a:rPr lang="en-US" sz="2000" b="1" i="1">
                <a:solidFill>
                  <a:schemeClr val="tx1">
                    <a:lumMod val="85000"/>
                    <a:lumOff val="15000"/>
                  </a:schemeClr>
                </a:solidFill>
                <a:ea typeface="+mn-lt"/>
                <a:cs typeface="+mn-lt"/>
              </a:rPr>
            </a:br>
            <a:r>
              <a:rPr lang="en-US" sz="2000" b="1" i="1">
                <a:solidFill>
                  <a:schemeClr val="tx1">
                    <a:lumMod val="85000"/>
                    <a:lumOff val="15000"/>
                  </a:schemeClr>
                </a:solidFill>
                <a:ea typeface="+mn-lt"/>
                <a:cs typeface="+mn-lt"/>
              </a:rPr>
              <a:t>    Ravi Bhusan Pratap (210107070)</a:t>
            </a:r>
            <a:br>
              <a:rPr lang="en-US" sz="2000" b="1" i="1">
                <a:solidFill>
                  <a:schemeClr val="tx1">
                    <a:lumMod val="85000"/>
                    <a:lumOff val="15000"/>
                  </a:schemeClr>
                </a:solidFill>
                <a:ea typeface="+mn-lt"/>
                <a:cs typeface="+mn-lt"/>
              </a:rPr>
            </a:br>
            <a:r>
              <a:rPr lang="en-US" sz="2000" b="1" i="1">
                <a:solidFill>
                  <a:schemeClr val="tx1">
                    <a:lumMod val="85000"/>
                    <a:lumOff val="15000"/>
                  </a:schemeClr>
                </a:solidFill>
                <a:ea typeface="+mn-lt"/>
                <a:cs typeface="+mn-lt"/>
              </a:rPr>
              <a:t> Dhruv Agarwal (210107024)</a:t>
            </a:r>
            <a:endParaRPr lang="en-US" sz="2000">
              <a:solidFill>
                <a:schemeClr val="tx1">
                  <a:lumMod val="85000"/>
                  <a:lumOff val="15000"/>
                </a:schemeClr>
              </a:solidFill>
              <a:ea typeface="+mn-lt"/>
              <a:cs typeface="+mn-lt"/>
            </a:endParaRPr>
          </a:p>
          <a:p>
            <a:pPr algn="ctr"/>
            <a:endParaRPr lang="en-US"/>
          </a:p>
        </p:txBody>
      </p:sp>
      <p:sp>
        <p:nvSpPr>
          <p:cNvPr id="8" name="TextBox 7">
            <a:extLst>
              <a:ext uri="{FF2B5EF4-FFF2-40B4-BE49-F238E27FC236}">
                <a16:creationId xmlns:a16="http://schemas.microsoft.com/office/drawing/2014/main" id="{7E34C69C-F63A-26C6-89BF-75F28C9B5676}"/>
              </a:ext>
            </a:extLst>
          </p:cNvPr>
          <p:cNvSpPr txBox="1"/>
          <p:nvPr/>
        </p:nvSpPr>
        <p:spPr>
          <a:xfrm>
            <a:off x="11504602" y="6335789"/>
            <a:ext cx="7396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endParaRPr lang="en-US" sz="2800" dirty="0"/>
          </a:p>
        </p:txBody>
      </p:sp>
      <p:pic>
        <p:nvPicPr>
          <p:cNvPr id="5" name="Indian Institute of Technology">
            <a:hlinkClick r:id="" action="ppaction://media"/>
            <a:extLst>
              <a:ext uri="{FF2B5EF4-FFF2-40B4-BE49-F238E27FC236}">
                <a16:creationId xmlns:a16="http://schemas.microsoft.com/office/drawing/2014/main" id="{9F5DE764-2357-1FC2-D38D-A9E259EF78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70381" y="5973330"/>
            <a:ext cx="730250" cy="730250"/>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Web of wires showing connections between groups and singles">
            <a:extLst>
              <a:ext uri="{FF2B5EF4-FFF2-40B4-BE49-F238E27FC236}">
                <a16:creationId xmlns:a16="http://schemas.microsoft.com/office/drawing/2014/main" id="{DED23AF7-0D0E-BB49-0287-1690654C5A4F}"/>
              </a:ext>
            </a:extLst>
          </p:cNvPr>
          <p:cNvPicPr>
            <a:picLocks noChangeAspect="1"/>
          </p:cNvPicPr>
          <p:nvPr/>
        </p:nvPicPr>
        <p:blipFill rotWithShape="1">
          <a:blip r:embed="rId4">
            <a:duotone>
              <a:schemeClr val="accent1">
                <a:shade val="45000"/>
                <a:satMod val="135000"/>
              </a:schemeClr>
              <a:prstClr val="white"/>
            </a:duotone>
            <a:alphaModFix amt="35000"/>
          </a:blip>
          <a:srcRect b="15730"/>
          <a:stretch/>
        </p:blipFill>
        <p:spPr>
          <a:xfrm>
            <a:off x="20" y="-8877"/>
            <a:ext cx="12191980" cy="6858000"/>
          </a:xfrm>
          <a:prstGeom prst="rect">
            <a:avLst/>
          </a:prstGeom>
        </p:spPr>
      </p:pic>
      <p:cxnSp>
        <p:nvCxnSpPr>
          <p:cNvPr id="62" name="Straight Connector 6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C3BA483-FF8E-1D11-D4D6-05EA311D32BA}"/>
              </a:ext>
            </a:extLst>
          </p:cNvPr>
          <p:cNvSpPr txBox="1"/>
          <p:nvPr/>
        </p:nvSpPr>
        <p:spPr>
          <a:xfrm>
            <a:off x="875861" y="192689"/>
            <a:ext cx="1053837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ea typeface="+mn-lt"/>
                <a:cs typeface="+mn-lt"/>
              </a:rPr>
              <a:t>RMSD values varied over time for all concentrations but reached a plateau, indicating stable conformations were achieved.</a:t>
            </a:r>
            <a:endParaRPr lang="en-US" sz="2400"/>
          </a:p>
          <a:p>
            <a:pPr algn="l"/>
            <a:endParaRPr lang="en-US"/>
          </a:p>
        </p:txBody>
      </p:sp>
      <p:sp>
        <p:nvSpPr>
          <p:cNvPr id="3" name="TextBox 2">
            <a:extLst>
              <a:ext uri="{FF2B5EF4-FFF2-40B4-BE49-F238E27FC236}">
                <a16:creationId xmlns:a16="http://schemas.microsoft.com/office/drawing/2014/main" id="{71A94090-7860-333A-2554-B2307296A349}"/>
              </a:ext>
            </a:extLst>
          </p:cNvPr>
          <p:cNvSpPr txBox="1"/>
          <p:nvPr/>
        </p:nvSpPr>
        <p:spPr>
          <a:xfrm>
            <a:off x="867103" y="1129863"/>
            <a:ext cx="9750096" cy="11255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ea typeface="+mn-lt"/>
                <a:cs typeface="+mn-lt"/>
              </a:rPr>
              <a:t>Concentration 15 had lowest average RMSD values, followed by 10, 20, 25 indicating better structural stability.</a:t>
            </a:r>
            <a:endParaRPr lang="en-US" sz="2400"/>
          </a:p>
          <a:p>
            <a:pPr algn="l"/>
            <a:endParaRPr lang="en-US"/>
          </a:p>
        </p:txBody>
      </p:sp>
      <p:pic>
        <p:nvPicPr>
          <p:cNvPr id="4" name="Picture 3">
            <a:extLst>
              <a:ext uri="{FF2B5EF4-FFF2-40B4-BE49-F238E27FC236}">
                <a16:creationId xmlns:a16="http://schemas.microsoft.com/office/drawing/2014/main" id="{4A797D2D-5096-2C00-8B9A-01F0EC9965B1}"/>
              </a:ext>
            </a:extLst>
          </p:cNvPr>
          <p:cNvPicPr>
            <a:picLocks noChangeAspect="1"/>
          </p:cNvPicPr>
          <p:nvPr/>
        </p:nvPicPr>
        <p:blipFill>
          <a:blip r:embed="rId5"/>
          <a:stretch>
            <a:fillRect/>
          </a:stretch>
        </p:blipFill>
        <p:spPr>
          <a:xfrm>
            <a:off x="1308538" y="2256362"/>
            <a:ext cx="9285890" cy="3396310"/>
          </a:xfrm>
          <a:prstGeom prst="rect">
            <a:avLst/>
          </a:prstGeom>
        </p:spPr>
      </p:pic>
      <p:sp>
        <p:nvSpPr>
          <p:cNvPr id="7" name="TextBox 6">
            <a:extLst>
              <a:ext uri="{FF2B5EF4-FFF2-40B4-BE49-F238E27FC236}">
                <a16:creationId xmlns:a16="http://schemas.microsoft.com/office/drawing/2014/main" id="{A61CF3ED-71E8-801F-D4D9-8434A3B49F26}"/>
              </a:ext>
            </a:extLst>
          </p:cNvPr>
          <p:cNvSpPr txBox="1"/>
          <p:nvPr/>
        </p:nvSpPr>
        <p:spPr>
          <a:xfrm>
            <a:off x="1199931" y="5920827"/>
            <a:ext cx="5326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tx1">
                    <a:lumMod val="75000"/>
                    <a:lumOff val="25000"/>
                  </a:schemeClr>
                </a:solidFill>
                <a:ea typeface="+mn-lt"/>
                <a:cs typeface="+mn-lt"/>
              </a:rPr>
              <a:t>Chart a: </a:t>
            </a:r>
            <a:r>
              <a:rPr lang="en-US" sz="1400">
                <a:solidFill>
                  <a:schemeClr val="tx1">
                    <a:lumMod val="75000"/>
                    <a:lumOff val="25000"/>
                  </a:schemeClr>
                </a:solidFill>
                <a:ea typeface="+mn-lt"/>
                <a:cs typeface="+mn-lt"/>
              </a:rPr>
              <a:t>time-dependent analysis of root-mean-square deviation (RMSD) for different polymer concentrations.</a:t>
            </a:r>
            <a:endParaRPr lang="en-US" sz="1400">
              <a:solidFill>
                <a:schemeClr val="tx1">
                  <a:lumMod val="75000"/>
                  <a:lumOff val="25000"/>
                </a:schemeClr>
              </a:solidFill>
            </a:endParaRPr>
          </a:p>
        </p:txBody>
      </p:sp>
      <p:sp>
        <p:nvSpPr>
          <p:cNvPr id="8" name="TextBox 7">
            <a:extLst>
              <a:ext uri="{FF2B5EF4-FFF2-40B4-BE49-F238E27FC236}">
                <a16:creationId xmlns:a16="http://schemas.microsoft.com/office/drawing/2014/main" id="{D82165FC-EB90-4EDD-E5F5-A8BE1867C31D}"/>
              </a:ext>
            </a:extLst>
          </p:cNvPr>
          <p:cNvSpPr txBox="1"/>
          <p:nvPr/>
        </p:nvSpPr>
        <p:spPr>
          <a:xfrm>
            <a:off x="6884276" y="5920827"/>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tx1">
                    <a:lumMod val="75000"/>
                    <a:lumOff val="25000"/>
                  </a:schemeClr>
                </a:solidFill>
                <a:ea typeface="+mn-lt"/>
                <a:cs typeface="+mn-lt"/>
              </a:rPr>
              <a:t>Chart b: </a:t>
            </a:r>
            <a:r>
              <a:rPr lang="en-US" sz="1400">
                <a:solidFill>
                  <a:schemeClr val="tx1">
                    <a:lumMod val="75000"/>
                    <a:lumOff val="25000"/>
                  </a:schemeClr>
                </a:solidFill>
                <a:ea typeface="+mn-lt"/>
                <a:cs typeface="+mn-lt"/>
              </a:rPr>
              <a:t>average RMSD analysis.</a:t>
            </a:r>
            <a:r>
              <a:rPr lang="en-US" sz="1400">
                <a:ea typeface="+mn-lt"/>
                <a:cs typeface="+mn-lt"/>
              </a:rPr>
              <a:t> </a:t>
            </a:r>
            <a:endParaRPr lang="en-US" sz="1400"/>
          </a:p>
          <a:p>
            <a:pPr algn="l"/>
            <a:endParaRPr lang="en-US"/>
          </a:p>
        </p:txBody>
      </p:sp>
      <p:pic>
        <p:nvPicPr>
          <p:cNvPr id="6" name="Indian Institute of Technology 10">
            <a:hlinkClick r:id="" action="ppaction://media"/>
            <a:extLst>
              <a:ext uri="{FF2B5EF4-FFF2-40B4-BE49-F238E27FC236}">
                <a16:creationId xmlns:a16="http://schemas.microsoft.com/office/drawing/2014/main" id="{C1474E33-62E4-A0A2-DF83-57754E34C5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25980" y="5994644"/>
            <a:ext cx="730250" cy="730250"/>
          </a:xfrm>
          <a:prstGeom prst="rect">
            <a:avLst/>
          </a:prstGeom>
        </p:spPr>
      </p:pic>
    </p:spTree>
    <p:extLst>
      <p:ext uri="{BB962C8B-B14F-4D97-AF65-F5344CB8AC3E}">
        <p14:creationId xmlns:p14="http://schemas.microsoft.com/office/powerpoint/2010/main" val="41667810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Web of wires showing connections between groups and singles">
            <a:extLst>
              <a:ext uri="{FF2B5EF4-FFF2-40B4-BE49-F238E27FC236}">
                <a16:creationId xmlns:a16="http://schemas.microsoft.com/office/drawing/2014/main" id="{DED23AF7-0D0E-BB49-0287-1690654C5A4F}"/>
              </a:ext>
            </a:extLst>
          </p:cNvPr>
          <p:cNvPicPr>
            <a:picLocks noChangeAspect="1"/>
          </p:cNvPicPr>
          <p:nvPr/>
        </p:nvPicPr>
        <p:blipFill rotWithShape="1">
          <a:blip r:embed="rId4">
            <a:duotone>
              <a:schemeClr val="accent1">
                <a:shade val="45000"/>
                <a:satMod val="135000"/>
              </a:schemeClr>
              <a:prstClr val="white"/>
            </a:duotone>
            <a:alphaModFix amt="35000"/>
          </a:blip>
          <a:srcRect b="15730"/>
          <a:stretch/>
        </p:blipFill>
        <p:spPr>
          <a:xfrm>
            <a:off x="20" y="-8877"/>
            <a:ext cx="12191980" cy="6858000"/>
          </a:xfrm>
          <a:prstGeom prst="rect">
            <a:avLst/>
          </a:prstGeom>
        </p:spPr>
      </p:pic>
      <p:cxnSp>
        <p:nvCxnSpPr>
          <p:cNvPr id="62" name="Straight Connector 6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1F4DDE5-DDD4-71CB-56F4-CFED659FCB98}"/>
              </a:ext>
            </a:extLst>
          </p:cNvPr>
          <p:cNvSpPr txBox="1"/>
          <p:nvPr/>
        </p:nvSpPr>
        <p:spPr>
          <a:xfrm>
            <a:off x="832069" y="227724"/>
            <a:ext cx="1086243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ea typeface="+mn-lt"/>
                <a:cs typeface="+mn-lt"/>
              </a:rPr>
              <a:t>Polymer concentration 15 had the lowest average RMSF values, indicating a more stable system structure.</a:t>
            </a:r>
            <a:endParaRPr lang="en-US" sz="2400"/>
          </a:p>
          <a:p>
            <a:pPr algn="l"/>
            <a:endParaRPr lang="en-US"/>
          </a:p>
        </p:txBody>
      </p:sp>
      <p:sp>
        <p:nvSpPr>
          <p:cNvPr id="3" name="TextBox 2">
            <a:extLst>
              <a:ext uri="{FF2B5EF4-FFF2-40B4-BE49-F238E27FC236}">
                <a16:creationId xmlns:a16="http://schemas.microsoft.com/office/drawing/2014/main" id="{5D01E359-0254-D7DB-7317-A92AA8E28E27}"/>
              </a:ext>
            </a:extLst>
          </p:cNvPr>
          <p:cNvSpPr txBox="1"/>
          <p:nvPr/>
        </p:nvSpPr>
        <p:spPr>
          <a:xfrm>
            <a:off x="832069" y="1156138"/>
            <a:ext cx="1077485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ea typeface="+mn-lt"/>
                <a:cs typeface="+mn-lt"/>
              </a:rPr>
              <a:t>Backbone fluctuations dominated most concentrations, but side-chain fluctuations increased at higher concentrations.</a:t>
            </a:r>
            <a:endParaRPr lang="en-US" sz="2400"/>
          </a:p>
          <a:p>
            <a:pPr algn="l"/>
            <a:endParaRPr lang="en-US"/>
          </a:p>
        </p:txBody>
      </p:sp>
      <p:pic>
        <p:nvPicPr>
          <p:cNvPr id="4" name="Picture 3">
            <a:extLst>
              <a:ext uri="{FF2B5EF4-FFF2-40B4-BE49-F238E27FC236}">
                <a16:creationId xmlns:a16="http://schemas.microsoft.com/office/drawing/2014/main" id="{E09F26C3-4BAC-4212-618D-289B435710A0}"/>
              </a:ext>
            </a:extLst>
          </p:cNvPr>
          <p:cNvPicPr>
            <a:picLocks noChangeAspect="1"/>
          </p:cNvPicPr>
          <p:nvPr/>
        </p:nvPicPr>
        <p:blipFill>
          <a:blip r:embed="rId5"/>
          <a:stretch>
            <a:fillRect/>
          </a:stretch>
        </p:blipFill>
        <p:spPr>
          <a:xfrm>
            <a:off x="2499711" y="2271272"/>
            <a:ext cx="7648027" cy="3804422"/>
          </a:xfrm>
          <a:prstGeom prst="rect">
            <a:avLst/>
          </a:prstGeom>
        </p:spPr>
      </p:pic>
      <p:sp>
        <p:nvSpPr>
          <p:cNvPr id="7" name="TextBox 6">
            <a:extLst>
              <a:ext uri="{FF2B5EF4-FFF2-40B4-BE49-F238E27FC236}">
                <a16:creationId xmlns:a16="http://schemas.microsoft.com/office/drawing/2014/main" id="{72D49746-21BD-70E1-676A-CAD41E45B77B}"/>
              </a:ext>
            </a:extLst>
          </p:cNvPr>
          <p:cNvSpPr txBox="1"/>
          <p:nvPr/>
        </p:nvSpPr>
        <p:spPr>
          <a:xfrm>
            <a:off x="3275724" y="6323724"/>
            <a:ext cx="67896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5000"/>
                    <a:lumOff val="25000"/>
                  </a:schemeClr>
                </a:solidFill>
                <a:ea typeface="+mn-lt"/>
                <a:cs typeface="+mn-lt"/>
              </a:rPr>
              <a:t>Average analysis of RMSF for different polymer concentrations in the simulations. </a:t>
            </a:r>
            <a:endParaRPr lang="en-US">
              <a:solidFill>
                <a:schemeClr val="tx1">
                  <a:lumMod val="75000"/>
                  <a:lumOff val="25000"/>
                </a:schemeClr>
              </a:solidFill>
            </a:endParaRPr>
          </a:p>
          <a:p>
            <a:pPr algn="l"/>
            <a:endParaRPr lang="en-US"/>
          </a:p>
        </p:txBody>
      </p:sp>
      <p:pic>
        <p:nvPicPr>
          <p:cNvPr id="6" name="Indian Institute of Technology 11">
            <a:hlinkClick r:id="" action="ppaction://media"/>
            <a:extLst>
              <a:ext uri="{FF2B5EF4-FFF2-40B4-BE49-F238E27FC236}">
                <a16:creationId xmlns:a16="http://schemas.microsoft.com/office/drawing/2014/main" id="{3731F11D-E375-97D2-3683-423B9BB36A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1309" y="5994644"/>
            <a:ext cx="730250" cy="730250"/>
          </a:xfrm>
          <a:prstGeom prst="rect">
            <a:avLst/>
          </a:prstGeom>
        </p:spPr>
      </p:pic>
    </p:spTree>
    <p:extLst>
      <p:ext uri="{BB962C8B-B14F-4D97-AF65-F5344CB8AC3E}">
        <p14:creationId xmlns:p14="http://schemas.microsoft.com/office/powerpoint/2010/main" val="1668903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Web of wires showing connections between groups and singles">
            <a:extLst>
              <a:ext uri="{FF2B5EF4-FFF2-40B4-BE49-F238E27FC236}">
                <a16:creationId xmlns:a16="http://schemas.microsoft.com/office/drawing/2014/main" id="{DED23AF7-0D0E-BB49-0287-1690654C5A4F}"/>
              </a:ext>
            </a:extLst>
          </p:cNvPr>
          <p:cNvPicPr>
            <a:picLocks noChangeAspect="1"/>
          </p:cNvPicPr>
          <p:nvPr/>
        </p:nvPicPr>
        <p:blipFill rotWithShape="1">
          <a:blip r:embed="rId4">
            <a:duotone>
              <a:schemeClr val="accent1">
                <a:shade val="45000"/>
                <a:satMod val="135000"/>
              </a:schemeClr>
              <a:prstClr val="white"/>
            </a:duotone>
            <a:alphaModFix amt="35000"/>
          </a:blip>
          <a:srcRect b="15730"/>
          <a:stretch/>
        </p:blipFill>
        <p:spPr>
          <a:xfrm>
            <a:off x="20" y="-118"/>
            <a:ext cx="12191980" cy="6858000"/>
          </a:xfrm>
          <a:prstGeom prst="rect">
            <a:avLst/>
          </a:prstGeom>
        </p:spPr>
      </p:pic>
      <p:cxnSp>
        <p:nvCxnSpPr>
          <p:cNvPr id="62" name="Straight Connector 6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D340FF-B7EA-3BC4-6F13-578D98E916B6}"/>
              </a:ext>
            </a:extLst>
          </p:cNvPr>
          <p:cNvSpPr txBox="1"/>
          <p:nvPr/>
        </p:nvSpPr>
        <p:spPr>
          <a:xfrm>
            <a:off x="893379" y="245241"/>
            <a:ext cx="1013547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ea typeface="+mn-lt"/>
                <a:cs typeface="+mn-lt"/>
              </a:rPr>
              <a:t>Polymer concentration of 15 had the lowest average SASA values, indicating the most compact surface area.</a:t>
            </a:r>
            <a:endParaRPr lang="en-US" sz="2400"/>
          </a:p>
          <a:p>
            <a:pPr algn="l"/>
            <a:endParaRPr lang="en-US"/>
          </a:p>
        </p:txBody>
      </p:sp>
      <p:sp>
        <p:nvSpPr>
          <p:cNvPr id="3" name="TextBox 2">
            <a:extLst>
              <a:ext uri="{FF2B5EF4-FFF2-40B4-BE49-F238E27FC236}">
                <a16:creationId xmlns:a16="http://schemas.microsoft.com/office/drawing/2014/main" id="{0EA33667-49A0-2221-FB28-4B8B32936395}"/>
              </a:ext>
            </a:extLst>
          </p:cNvPr>
          <p:cNvSpPr txBox="1"/>
          <p:nvPr/>
        </p:nvSpPr>
        <p:spPr>
          <a:xfrm>
            <a:off x="902137" y="1156137"/>
            <a:ext cx="1020554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ea typeface="+mn-lt"/>
                <a:cs typeface="+mn-lt"/>
              </a:rPr>
              <a:t>Visual analysis showed concentration 15 formed the most tightly packed and ordered final structure compared to other concentrations.</a:t>
            </a:r>
            <a:endParaRPr lang="en-US" sz="2400"/>
          </a:p>
          <a:p>
            <a:pPr algn="l"/>
            <a:endParaRPr lang="en-US"/>
          </a:p>
        </p:txBody>
      </p:sp>
      <p:pic>
        <p:nvPicPr>
          <p:cNvPr id="8" name="Picture 7">
            <a:extLst>
              <a:ext uri="{FF2B5EF4-FFF2-40B4-BE49-F238E27FC236}">
                <a16:creationId xmlns:a16="http://schemas.microsoft.com/office/drawing/2014/main" id="{31583772-3392-EC4E-8884-D9196CB5E96E}"/>
              </a:ext>
            </a:extLst>
          </p:cNvPr>
          <p:cNvPicPr>
            <a:picLocks noChangeAspect="1"/>
          </p:cNvPicPr>
          <p:nvPr/>
        </p:nvPicPr>
        <p:blipFill>
          <a:blip r:embed="rId5"/>
          <a:stretch>
            <a:fillRect/>
          </a:stretch>
        </p:blipFill>
        <p:spPr>
          <a:xfrm>
            <a:off x="2158125" y="2374841"/>
            <a:ext cx="7595476" cy="3754941"/>
          </a:xfrm>
          <a:prstGeom prst="rect">
            <a:avLst/>
          </a:prstGeom>
        </p:spPr>
      </p:pic>
      <p:sp>
        <p:nvSpPr>
          <p:cNvPr id="9" name="TextBox 8">
            <a:extLst>
              <a:ext uri="{FF2B5EF4-FFF2-40B4-BE49-F238E27FC236}">
                <a16:creationId xmlns:a16="http://schemas.microsoft.com/office/drawing/2014/main" id="{C04A8733-024A-B2A3-CF3D-0DA4951ABE54}"/>
              </a:ext>
            </a:extLst>
          </p:cNvPr>
          <p:cNvSpPr txBox="1"/>
          <p:nvPr/>
        </p:nvSpPr>
        <p:spPr>
          <a:xfrm>
            <a:off x="3047999" y="6236137"/>
            <a:ext cx="6185337"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5000"/>
                    <a:lumOff val="25000"/>
                  </a:schemeClr>
                </a:solidFill>
                <a:ea typeface="+mn-lt"/>
                <a:cs typeface="+mn-lt"/>
              </a:rPr>
              <a:t>Average analysis of solvent-accessible surface area (SASA) for different polymer concentrations in the simulations. </a:t>
            </a:r>
            <a:endParaRPr lang="en-US">
              <a:solidFill>
                <a:schemeClr val="tx1">
                  <a:lumMod val="75000"/>
                  <a:lumOff val="25000"/>
                </a:schemeClr>
              </a:solidFill>
            </a:endParaRPr>
          </a:p>
          <a:p>
            <a:pPr algn="l"/>
            <a:endParaRPr lang="en-US"/>
          </a:p>
        </p:txBody>
      </p:sp>
      <p:pic>
        <p:nvPicPr>
          <p:cNvPr id="4" name="Indian Institute of Technology 12">
            <a:hlinkClick r:id="" action="ppaction://media"/>
            <a:extLst>
              <a:ext uri="{FF2B5EF4-FFF2-40B4-BE49-F238E27FC236}">
                <a16:creationId xmlns:a16="http://schemas.microsoft.com/office/drawing/2014/main" id="{B4EC5751-20D7-0552-2E0B-5AEBA1F2F7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25980" y="6015959"/>
            <a:ext cx="730250" cy="730250"/>
          </a:xfrm>
          <a:prstGeom prst="rect">
            <a:avLst/>
          </a:prstGeom>
        </p:spPr>
      </p:pic>
    </p:spTree>
    <p:extLst>
      <p:ext uri="{BB962C8B-B14F-4D97-AF65-F5344CB8AC3E}">
        <p14:creationId xmlns:p14="http://schemas.microsoft.com/office/powerpoint/2010/main" val="18150616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cxnSp>
        <p:nvCxnSpPr>
          <p:cNvPr id="30" name="Straight Connector 2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06EA02E-7349-6AC4-CB1F-B0D767A37666}"/>
              </a:ext>
            </a:extLst>
          </p:cNvPr>
          <p:cNvSpPr txBox="1"/>
          <p:nvPr/>
        </p:nvSpPr>
        <p:spPr>
          <a:xfrm>
            <a:off x="464457" y="11175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4E74001B-0C5D-F2F9-D907-CD936374524B}"/>
              </a:ext>
            </a:extLst>
          </p:cNvPr>
          <p:cNvSpPr txBox="1"/>
          <p:nvPr/>
        </p:nvSpPr>
        <p:spPr>
          <a:xfrm>
            <a:off x="2347311" y="52552"/>
            <a:ext cx="72976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rPr>
              <a:t>CONCLUSION</a:t>
            </a:r>
          </a:p>
        </p:txBody>
      </p:sp>
      <p:sp>
        <p:nvSpPr>
          <p:cNvPr id="4" name="TextBox 3">
            <a:extLst>
              <a:ext uri="{FF2B5EF4-FFF2-40B4-BE49-F238E27FC236}">
                <a16:creationId xmlns:a16="http://schemas.microsoft.com/office/drawing/2014/main" id="{376EF580-DAF0-7854-316A-0799F1E675DB}"/>
              </a:ext>
            </a:extLst>
          </p:cNvPr>
          <p:cNvSpPr txBox="1"/>
          <p:nvPr/>
        </p:nvSpPr>
        <p:spPr>
          <a:xfrm>
            <a:off x="613103" y="1296275"/>
            <a:ext cx="10914991"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ü"/>
            </a:pPr>
            <a:r>
              <a:rPr lang="en-US" sz="2800">
                <a:ea typeface="+mn-lt"/>
                <a:cs typeface="+mn-lt"/>
              </a:rPr>
              <a:t>Polypropylene effectively adsorbs lead atoms from wastewater streams.</a:t>
            </a:r>
            <a:endParaRPr lang="en-US" sz="2800"/>
          </a:p>
          <a:p>
            <a:pPr algn="l"/>
            <a:endParaRPr lang="en-US"/>
          </a:p>
        </p:txBody>
      </p:sp>
      <p:sp>
        <p:nvSpPr>
          <p:cNvPr id="8" name="TextBox 7">
            <a:extLst>
              <a:ext uri="{FF2B5EF4-FFF2-40B4-BE49-F238E27FC236}">
                <a16:creationId xmlns:a16="http://schemas.microsoft.com/office/drawing/2014/main" id="{4A72BFBF-C792-EF0D-5C36-38E7546D92C0}"/>
              </a:ext>
            </a:extLst>
          </p:cNvPr>
          <p:cNvSpPr txBox="1"/>
          <p:nvPr/>
        </p:nvSpPr>
        <p:spPr>
          <a:xfrm>
            <a:off x="613104" y="2259724"/>
            <a:ext cx="11589406"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ü"/>
            </a:pPr>
            <a:r>
              <a:rPr lang="en-US" sz="2800">
                <a:ea typeface="+mn-lt"/>
                <a:cs typeface="+mn-lt"/>
              </a:rPr>
              <a:t>Molecular dynamics simulations show polypropylene remains stable when removing lead in water environments.</a:t>
            </a:r>
            <a:endParaRPr lang="en-US" sz="2800"/>
          </a:p>
          <a:p>
            <a:pPr algn="l"/>
            <a:endParaRPr lang="en-US"/>
          </a:p>
        </p:txBody>
      </p:sp>
      <p:sp>
        <p:nvSpPr>
          <p:cNvPr id="10" name="TextBox 9">
            <a:extLst>
              <a:ext uri="{FF2B5EF4-FFF2-40B4-BE49-F238E27FC236}">
                <a16:creationId xmlns:a16="http://schemas.microsoft.com/office/drawing/2014/main" id="{C778BB50-6F6E-E311-EEF1-87649DA105C9}"/>
              </a:ext>
            </a:extLst>
          </p:cNvPr>
          <p:cNvSpPr txBox="1"/>
          <p:nvPr/>
        </p:nvSpPr>
        <p:spPr>
          <a:xfrm>
            <a:off x="569310" y="3661103"/>
            <a:ext cx="10958785"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2800">
                <a:ea typeface="+mn-lt"/>
                <a:cs typeface="+mn-lt"/>
              </a:rPr>
              <a:t> Polypropylene proves to be an optimal material for removing lead from </a:t>
            </a:r>
            <a:br>
              <a:rPr lang="en-US" sz="2800">
                <a:ea typeface="+mn-lt"/>
                <a:cs typeface="+mn-lt"/>
              </a:rPr>
            </a:br>
            <a:r>
              <a:rPr lang="en-US" sz="2800">
                <a:ea typeface="+mn-lt"/>
                <a:cs typeface="+mn-lt"/>
              </a:rPr>
              <a:t> petrochemical plant effluents.</a:t>
            </a:r>
            <a:endParaRPr lang="en-US" sz="2800"/>
          </a:p>
          <a:p>
            <a:pPr algn="l"/>
            <a:endParaRPr lang="en-US"/>
          </a:p>
        </p:txBody>
      </p:sp>
      <p:sp>
        <p:nvSpPr>
          <p:cNvPr id="12" name="TextBox 11">
            <a:extLst>
              <a:ext uri="{FF2B5EF4-FFF2-40B4-BE49-F238E27FC236}">
                <a16:creationId xmlns:a16="http://schemas.microsoft.com/office/drawing/2014/main" id="{4B6411D2-F39E-6B7B-20A2-5FBF0E88291B}"/>
              </a:ext>
            </a:extLst>
          </p:cNvPr>
          <p:cNvSpPr txBox="1"/>
          <p:nvPr/>
        </p:nvSpPr>
        <p:spPr>
          <a:xfrm>
            <a:off x="613103" y="4992412"/>
            <a:ext cx="11028853"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2800">
                <a:ea typeface="+mn-lt"/>
                <a:cs typeface="+mn-lt"/>
              </a:rPr>
              <a:t> This research enables practical and safe application of polypropylene for</a:t>
            </a:r>
            <a:br>
              <a:rPr lang="en-US" sz="2800">
                <a:ea typeface="+mn-lt"/>
                <a:cs typeface="+mn-lt"/>
              </a:rPr>
            </a:br>
            <a:r>
              <a:rPr lang="en-US" sz="2800">
                <a:ea typeface="+mn-lt"/>
                <a:cs typeface="+mn-lt"/>
              </a:rPr>
              <a:t> lead removal in the oil and petrochemical industries.</a:t>
            </a:r>
            <a:endParaRPr lang="en-US" sz="2800"/>
          </a:p>
          <a:p>
            <a:pPr algn="l"/>
            <a:endParaRPr lang="en-US"/>
          </a:p>
        </p:txBody>
      </p:sp>
      <p:pic>
        <p:nvPicPr>
          <p:cNvPr id="3" name="Indian Institute of Technology 13">
            <a:hlinkClick r:id="" action="ppaction://media"/>
            <a:extLst>
              <a:ext uri="{FF2B5EF4-FFF2-40B4-BE49-F238E27FC236}">
                <a16:creationId xmlns:a16="http://schemas.microsoft.com/office/drawing/2014/main" id="{97445409-F6E8-FE10-5B76-2B42302B46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8022" y="6015959"/>
            <a:ext cx="730250" cy="730250"/>
          </a:xfrm>
          <a:prstGeom prst="rect">
            <a:avLst/>
          </a:prstGeom>
        </p:spPr>
      </p:pic>
    </p:spTree>
    <p:extLst>
      <p:ext uri="{BB962C8B-B14F-4D97-AF65-F5344CB8AC3E}">
        <p14:creationId xmlns:p14="http://schemas.microsoft.com/office/powerpoint/2010/main" val="40781253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cxnSp>
        <p:nvCxnSpPr>
          <p:cNvPr id="62" name="Straight Connector 6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7" name="Picture 6" descr="Web of wires showing connections between groups and singles">
            <a:extLst>
              <a:ext uri="{FF2B5EF4-FFF2-40B4-BE49-F238E27FC236}">
                <a16:creationId xmlns:a16="http://schemas.microsoft.com/office/drawing/2014/main" id="{919A7B52-2FD7-94F8-32E9-6934E5614E89}"/>
              </a:ext>
            </a:extLst>
          </p:cNvPr>
          <p:cNvPicPr>
            <a:picLocks noChangeAspect="1"/>
          </p:cNvPicPr>
          <p:nvPr/>
        </p:nvPicPr>
        <p:blipFill rotWithShape="1">
          <a:blip r:embed="rId2">
            <a:duotone>
              <a:schemeClr val="accent1">
                <a:shade val="45000"/>
                <a:satMod val="135000"/>
              </a:schemeClr>
              <a:prstClr val="white"/>
            </a:duotone>
            <a:alphaModFix amt="35000"/>
          </a:blip>
          <a:srcRect b="15730"/>
          <a:stretch/>
        </p:blipFill>
        <p:spPr>
          <a:xfrm>
            <a:off x="20" y="-118"/>
            <a:ext cx="12191980" cy="6858000"/>
          </a:xfrm>
          <a:prstGeom prst="rect">
            <a:avLst/>
          </a:prstGeom>
        </p:spPr>
      </p:pic>
      <p:pic>
        <p:nvPicPr>
          <p:cNvPr id="10" name="Picture 9">
            <a:extLst>
              <a:ext uri="{FF2B5EF4-FFF2-40B4-BE49-F238E27FC236}">
                <a16:creationId xmlns:a16="http://schemas.microsoft.com/office/drawing/2014/main" id="{0C42C0C8-9738-EFF4-93E5-4091892E7B23}"/>
              </a:ext>
            </a:extLst>
          </p:cNvPr>
          <p:cNvPicPr>
            <a:picLocks noChangeAspect="1"/>
          </p:cNvPicPr>
          <p:nvPr/>
        </p:nvPicPr>
        <p:blipFill>
          <a:blip r:embed="rId3"/>
          <a:stretch>
            <a:fillRect/>
          </a:stretch>
        </p:blipFill>
        <p:spPr>
          <a:xfrm>
            <a:off x="1580056" y="285104"/>
            <a:ext cx="9522371" cy="5884894"/>
          </a:xfrm>
          <a:prstGeom prst="rect">
            <a:avLst/>
          </a:prstGeom>
        </p:spPr>
      </p:pic>
      <p:sp>
        <p:nvSpPr>
          <p:cNvPr id="11" name="TextBox 10">
            <a:extLst>
              <a:ext uri="{FF2B5EF4-FFF2-40B4-BE49-F238E27FC236}">
                <a16:creationId xmlns:a16="http://schemas.microsoft.com/office/drawing/2014/main" id="{48BB33DE-0BA1-9AD0-69BF-36E1CA9C4AA5}"/>
              </a:ext>
            </a:extLst>
          </p:cNvPr>
          <p:cNvSpPr txBox="1"/>
          <p:nvPr/>
        </p:nvSpPr>
        <p:spPr>
          <a:xfrm>
            <a:off x="2356070" y="6236138"/>
            <a:ext cx="8234855"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5000"/>
                    <a:lumOff val="25000"/>
                  </a:schemeClr>
                </a:solidFill>
                <a:ea typeface="+mn-lt"/>
                <a:cs typeface="+mn-lt"/>
              </a:rPr>
              <a:t>Final frame of simulations at the different concentrations. Polymer is PP and heavy metals include Lead (Pb), Mercury (Hg),Zinc (Zn), Chromium (Cr), Cadmium (Cd), and Nickel (Ni). </a:t>
            </a:r>
            <a:endParaRPr lang="en-US" sz="1400">
              <a:solidFill>
                <a:schemeClr val="tx1">
                  <a:lumMod val="75000"/>
                  <a:lumOff val="25000"/>
                </a:schemeClr>
              </a:solidFill>
            </a:endParaRPr>
          </a:p>
          <a:p>
            <a:pPr algn="l"/>
            <a:endParaRPr lang="en-US"/>
          </a:p>
        </p:txBody>
      </p:sp>
    </p:spTree>
    <p:extLst>
      <p:ext uri="{BB962C8B-B14F-4D97-AF65-F5344CB8AC3E}">
        <p14:creationId xmlns:p14="http://schemas.microsoft.com/office/powerpoint/2010/main" val="7528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cxnSp>
        <p:nvCxnSpPr>
          <p:cNvPr id="30" name="Straight Connector 2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06EA02E-7349-6AC4-CB1F-B0D767A37666}"/>
              </a:ext>
            </a:extLst>
          </p:cNvPr>
          <p:cNvSpPr txBox="1"/>
          <p:nvPr/>
        </p:nvSpPr>
        <p:spPr>
          <a:xfrm>
            <a:off x="464457" y="11175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4E74001B-0C5D-F2F9-D907-CD936374524B}"/>
              </a:ext>
            </a:extLst>
          </p:cNvPr>
          <p:cNvSpPr txBox="1"/>
          <p:nvPr/>
        </p:nvSpPr>
        <p:spPr>
          <a:xfrm>
            <a:off x="2347311" y="52552"/>
            <a:ext cx="72976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rPr>
              <a:t>FUTURE WORK</a:t>
            </a:r>
          </a:p>
        </p:txBody>
      </p:sp>
      <p:sp>
        <p:nvSpPr>
          <p:cNvPr id="3" name="TextBox 2">
            <a:extLst>
              <a:ext uri="{FF2B5EF4-FFF2-40B4-BE49-F238E27FC236}">
                <a16:creationId xmlns:a16="http://schemas.microsoft.com/office/drawing/2014/main" id="{FFF0BF01-5207-19C2-E9DF-5AED70C0AE2A}"/>
              </a:ext>
            </a:extLst>
          </p:cNvPr>
          <p:cNvSpPr txBox="1"/>
          <p:nvPr/>
        </p:nvSpPr>
        <p:spPr>
          <a:xfrm>
            <a:off x="586827" y="1173655"/>
            <a:ext cx="11028855"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q"/>
            </a:pPr>
            <a:r>
              <a:rPr lang="en-US" sz="2800">
                <a:ea typeface="+mn-lt"/>
                <a:cs typeface="+mn-lt"/>
              </a:rPr>
              <a:t>Simulate the adsorption of other heavy metals like cadmium, mercury, chromium etc. on PP polymer to evaluate its effectiveness in removing multiple pollutants from industrial wastewater.</a:t>
            </a:r>
            <a:endParaRPr lang="en-US" sz="2800"/>
          </a:p>
          <a:p>
            <a:pPr algn="l"/>
            <a:endParaRPr lang="en-US"/>
          </a:p>
        </p:txBody>
      </p:sp>
      <p:sp>
        <p:nvSpPr>
          <p:cNvPr id="6" name="TextBox 5">
            <a:extLst>
              <a:ext uri="{FF2B5EF4-FFF2-40B4-BE49-F238E27FC236}">
                <a16:creationId xmlns:a16="http://schemas.microsoft.com/office/drawing/2014/main" id="{71CA32CB-9C2C-5E3D-F60B-4698595B6599}"/>
              </a:ext>
            </a:extLst>
          </p:cNvPr>
          <p:cNvSpPr txBox="1"/>
          <p:nvPr/>
        </p:nvSpPr>
        <p:spPr>
          <a:xfrm>
            <a:off x="604344" y="3012965"/>
            <a:ext cx="11204026"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q"/>
            </a:pPr>
            <a:r>
              <a:rPr lang="en-US" sz="2800">
                <a:ea typeface="+mn-lt"/>
                <a:cs typeface="+mn-lt"/>
              </a:rPr>
              <a:t>Conduct experiments to validate the results from molecular dynamics simulation of lead adsorption on PP. This will help in practical application of PP for industrial wastewater treatment.</a:t>
            </a:r>
            <a:endParaRPr lang="en-US" sz="2800"/>
          </a:p>
          <a:p>
            <a:pPr algn="l"/>
            <a:endParaRPr lang="en-US"/>
          </a:p>
        </p:txBody>
      </p:sp>
      <p:sp>
        <p:nvSpPr>
          <p:cNvPr id="7" name="TextBox 6">
            <a:extLst>
              <a:ext uri="{FF2B5EF4-FFF2-40B4-BE49-F238E27FC236}">
                <a16:creationId xmlns:a16="http://schemas.microsoft.com/office/drawing/2014/main" id="{22F3DC82-06EF-03BE-FCDB-D93412861768}"/>
              </a:ext>
            </a:extLst>
          </p:cNvPr>
          <p:cNvSpPr txBox="1"/>
          <p:nvPr/>
        </p:nvSpPr>
        <p:spPr>
          <a:xfrm>
            <a:off x="578069" y="4764689"/>
            <a:ext cx="11256579"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q"/>
            </a:pPr>
            <a:r>
              <a:rPr lang="en-US" sz="2800">
                <a:ea typeface="+mn-lt"/>
                <a:cs typeface="+mn-lt"/>
              </a:rPr>
              <a:t>Study the effect of parameters like temperature, pressure, polymer chain length etc. on the adsorption mechanism and capacity. Optimizing these parameters can further enhance the pollutant removal efficiency.</a:t>
            </a:r>
            <a:endParaRPr lang="en-US" sz="2800"/>
          </a:p>
          <a:p>
            <a:pPr algn="l"/>
            <a:endParaRPr lang="en-US"/>
          </a:p>
        </p:txBody>
      </p:sp>
      <p:pic>
        <p:nvPicPr>
          <p:cNvPr id="4" name="Indian Institute of Technology 14">
            <a:hlinkClick r:id="" action="ppaction://media"/>
            <a:extLst>
              <a:ext uri="{FF2B5EF4-FFF2-40B4-BE49-F238E27FC236}">
                <a16:creationId xmlns:a16="http://schemas.microsoft.com/office/drawing/2014/main" id="{ECA86CD1-18F4-DFB4-BF16-5CF66512DC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94008" y="6005302"/>
            <a:ext cx="730250" cy="730250"/>
          </a:xfrm>
          <a:prstGeom prst="rect">
            <a:avLst/>
          </a:prstGeom>
        </p:spPr>
      </p:pic>
    </p:spTree>
    <p:extLst>
      <p:ext uri="{BB962C8B-B14F-4D97-AF65-F5344CB8AC3E}">
        <p14:creationId xmlns:p14="http://schemas.microsoft.com/office/powerpoint/2010/main" val="16692610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cxnSp>
        <p:nvCxnSpPr>
          <p:cNvPr id="30" name="Straight Connector 2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06EA02E-7349-6AC4-CB1F-B0D767A37666}"/>
              </a:ext>
            </a:extLst>
          </p:cNvPr>
          <p:cNvSpPr txBox="1"/>
          <p:nvPr/>
        </p:nvSpPr>
        <p:spPr>
          <a:xfrm>
            <a:off x="464457" y="11175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4E74001B-0C5D-F2F9-D907-CD936374524B}"/>
              </a:ext>
            </a:extLst>
          </p:cNvPr>
          <p:cNvSpPr txBox="1"/>
          <p:nvPr/>
        </p:nvSpPr>
        <p:spPr>
          <a:xfrm>
            <a:off x="2519839" y="2231"/>
            <a:ext cx="729768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REFERENCE</a:t>
            </a:r>
            <a:endParaRPr lang="en-US">
              <a:solidFill>
                <a:schemeClr val="bg1"/>
              </a:solidFill>
            </a:endParaRPr>
          </a:p>
          <a:p>
            <a:endParaRPr lang="en-US" sz="4000">
              <a:solidFill>
                <a:schemeClr val="bg1"/>
              </a:solidFill>
            </a:endParaRPr>
          </a:p>
        </p:txBody>
      </p:sp>
      <p:sp>
        <p:nvSpPr>
          <p:cNvPr id="4" name="TextBox 3">
            <a:extLst>
              <a:ext uri="{FF2B5EF4-FFF2-40B4-BE49-F238E27FC236}">
                <a16:creationId xmlns:a16="http://schemas.microsoft.com/office/drawing/2014/main" id="{B1044314-EAAE-FB14-2419-E736D2DD57A9}"/>
              </a:ext>
            </a:extLst>
          </p:cNvPr>
          <p:cNvSpPr txBox="1"/>
          <p:nvPr/>
        </p:nvSpPr>
        <p:spPr>
          <a:xfrm>
            <a:off x="86264" y="833886"/>
            <a:ext cx="11649972" cy="7294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Van Vliet MT, et al. Global water scarcity including surface water quality and expansions of clean water technologies. Environ Res Lett 2021;16(2):024020.</a:t>
            </a:r>
          </a:p>
          <a:p>
            <a:r>
              <a:rPr lang="en-US">
                <a:ea typeface="+mn-lt"/>
                <a:cs typeface="+mn-lt"/>
              </a:rPr>
              <a:t>[2] </a:t>
            </a:r>
            <a:r>
              <a:rPr lang="en-US" err="1">
                <a:ea typeface="+mn-lt"/>
                <a:cs typeface="+mn-lt"/>
              </a:rPr>
              <a:t>Salgot</a:t>
            </a:r>
            <a:r>
              <a:rPr lang="en-US">
                <a:ea typeface="+mn-lt"/>
                <a:cs typeface="+mn-lt"/>
              </a:rPr>
              <a:t> M, et al. Criteria for wastewater treatment and reuse under water scarcity. Handbook of drought and water scarcity. CRC Press; 2017. p. 263–82.</a:t>
            </a:r>
          </a:p>
          <a:p>
            <a:r>
              <a:rPr lang="en-US">
                <a:ea typeface="+mn-lt"/>
                <a:cs typeface="+mn-lt"/>
              </a:rPr>
              <a:t>[3] Zhang Y, Shen Y. Wastewater irrigation: past, present, and future. Wiley </a:t>
            </a:r>
            <a:r>
              <a:rPr lang="en-US" err="1">
                <a:ea typeface="+mn-lt"/>
                <a:cs typeface="+mn-lt"/>
              </a:rPr>
              <a:t>Interdiscip</a:t>
            </a:r>
            <a:r>
              <a:rPr lang="en-US">
                <a:ea typeface="+mn-lt"/>
                <a:cs typeface="+mn-lt"/>
              </a:rPr>
              <a:t> Rev 2019;6(3):e1234.</a:t>
            </a:r>
          </a:p>
          <a:p>
            <a:r>
              <a:rPr lang="en-US">
                <a:ea typeface="+mn-lt"/>
                <a:cs typeface="+mn-lt"/>
              </a:rPr>
              <a:t>[4] Ungureanu N, </a:t>
            </a:r>
            <a:r>
              <a:rPr lang="en-US" err="1">
                <a:ea typeface="+mn-lt"/>
                <a:cs typeface="+mn-lt"/>
              </a:rPr>
              <a:t>Vl</a:t>
            </a:r>
            <a:r>
              <a:rPr lang="en-US">
                <a:ea typeface="+mn-lt"/>
                <a:cs typeface="+mn-lt"/>
              </a:rPr>
              <a:t>˘ </a:t>
            </a:r>
            <a:r>
              <a:rPr lang="en-US" err="1">
                <a:ea typeface="+mn-lt"/>
                <a:cs typeface="+mn-lt"/>
              </a:rPr>
              <a:t>aduț</a:t>
            </a:r>
            <a:r>
              <a:rPr lang="en-US">
                <a:ea typeface="+mn-lt"/>
                <a:cs typeface="+mn-lt"/>
              </a:rPr>
              <a:t> V, Voicu G. Water scarcity and wastewater reuse in crop irrigation. Sustainability 2020;12(21):9055. </a:t>
            </a:r>
          </a:p>
          <a:p>
            <a:r>
              <a:rPr lang="en-US">
                <a:ea typeface="+mn-lt"/>
                <a:cs typeface="+mn-lt"/>
              </a:rPr>
              <a:t>[5] Pandey A, et al. Utilization of solar energy for wastewater treatment: challenges and progressive research trends. J Environ Manage 2021;297:113300. </a:t>
            </a:r>
            <a:endParaRPr lang="en-US"/>
          </a:p>
          <a:p>
            <a:r>
              <a:rPr lang="en-US">
                <a:ea typeface="+mn-lt"/>
                <a:cs typeface="+mn-lt"/>
              </a:rPr>
              <a:t>[6] Zhang D, et al. Water scarcity and sustainability in an emerging economy: a management perspective for future. Sustainability 2020;13(1):144.</a:t>
            </a:r>
          </a:p>
          <a:p>
            <a:r>
              <a:rPr lang="en-US">
                <a:ea typeface="+mn-lt"/>
                <a:cs typeface="+mn-lt"/>
              </a:rPr>
              <a:t>[7] </a:t>
            </a:r>
            <a:r>
              <a:rPr lang="en-US" err="1">
                <a:ea typeface="+mn-lt"/>
                <a:cs typeface="+mn-lt"/>
              </a:rPr>
              <a:t>Obotey</a:t>
            </a:r>
            <a:r>
              <a:rPr lang="en-US">
                <a:ea typeface="+mn-lt"/>
                <a:cs typeface="+mn-lt"/>
              </a:rPr>
              <a:t> </a:t>
            </a:r>
            <a:r>
              <a:rPr lang="en-US" err="1">
                <a:ea typeface="+mn-lt"/>
                <a:cs typeface="+mn-lt"/>
              </a:rPr>
              <a:t>Ezugbe</a:t>
            </a:r>
            <a:r>
              <a:rPr lang="en-US">
                <a:ea typeface="+mn-lt"/>
                <a:cs typeface="+mn-lt"/>
              </a:rPr>
              <a:t> E, </a:t>
            </a:r>
            <a:r>
              <a:rPr lang="en-US" err="1">
                <a:ea typeface="+mn-lt"/>
                <a:cs typeface="+mn-lt"/>
              </a:rPr>
              <a:t>Rathilal</a:t>
            </a:r>
            <a:r>
              <a:rPr lang="en-US">
                <a:ea typeface="+mn-lt"/>
                <a:cs typeface="+mn-lt"/>
              </a:rPr>
              <a:t> S. Membrane technologies in wastewater treatment: a review. Membranes 2020;10(5):89.</a:t>
            </a:r>
            <a:br>
              <a:rPr lang="en-US">
                <a:ea typeface="+mn-lt"/>
                <a:cs typeface="+mn-lt"/>
              </a:rPr>
            </a:br>
            <a:r>
              <a:rPr lang="en-US">
                <a:ea typeface="+mn-lt"/>
                <a:cs typeface="+mn-lt"/>
              </a:rPr>
              <a:t>[8] Ibrahim I, et al. Semiconductor photothermal materials enabling efficient solar steam generation toward desalination and wastewater treatment. Desalination 2021;500:114853.</a:t>
            </a:r>
          </a:p>
          <a:p>
            <a:r>
              <a:rPr lang="en-US">
                <a:ea typeface="+mn-lt"/>
                <a:cs typeface="+mn-lt"/>
              </a:rPr>
              <a:t>[9] </a:t>
            </a:r>
            <a:r>
              <a:rPr lang="en-US" err="1">
                <a:ea typeface="+mn-lt"/>
                <a:cs typeface="+mn-lt"/>
              </a:rPr>
              <a:t>Tzanakakis</a:t>
            </a:r>
            <a:r>
              <a:rPr lang="en-US">
                <a:ea typeface="+mn-lt"/>
                <a:cs typeface="+mn-lt"/>
              </a:rPr>
              <a:t> VA, </a:t>
            </a:r>
            <a:r>
              <a:rPr lang="en-US" err="1">
                <a:ea typeface="+mn-lt"/>
                <a:cs typeface="+mn-lt"/>
              </a:rPr>
              <a:t>Paranychianakis</a:t>
            </a:r>
            <a:r>
              <a:rPr lang="en-US">
                <a:ea typeface="+mn-lt"/>
                <a:cs typeface="+mn-lt"/>
              </a:rPr>
              <a:t> NV, Angelakis AN. Water supply and water scarcity. MDPI; 2020. p. 2347. </a:t>
            </a:r>
            <a:endParaRPr lang="en-US"/>
          </a:p>
          <a:p>
            <a:r>
              <a:rPr lang="en-US">
                <a:ea typeface="+mn-lt"/>
                <a:cs typeface="+mn-lt"/>
              </a:rPr>
              <a:t>[10] Ribeiro JP, Nunes MI. Recent trends and developments in Fenton processes for industrial wastewater treatment–a critical review. Environ Res 2021;197:110957. </a:t>
            </a:r>
            <a:endParaRPr lang="en-US"/>
          </a:p>
          <a:p>
            <a:r>
              <a:rPr lang="en-US">
                <a:ea typeface="+mn-lt"/>
                <a:cs typeface="+mn-lt"/>
              </a:rPr>
              <a:t>[11] </a:t>
            </a:r>
            <a:r>
              <a:rPr lang="en-US" err="1">
                <a:ea typeface="+mn-lt"/>
                <a:cs typeface="+mn-lt"/>
              </a:rPr>
              <a:t>Shahedi</a:t>
            </a:r>
            <a:r>
              <a:rPr lang="en-US">
                <a:ea typeface="+mn-lt"/>
                <a:cs typeface="+mn-lt"/>
              </a:rPr>
              <a:t> A, et al. A review on industrial wastewater treatment via electrocoagulation processes. </a:t>
            </a:r>
            <a:r>
              <a:rPr lang="en-US" err="1">
                <a:ea typeface="+mn-lt"/>
                <a:cs typeface="+mn-lt"/>
              </a:rPr>
              <a:t>Curr</a:t>
            </a:r>
            <a:r>
              <a:rPr lang="en-US">
                <a:ea typeface="+mn-lt"/>
                <a:cs typeface="+mn-lt"/>
              </a:rPr>
              <a:t> </a:t>
            </a:r>
            <a:r>
              <a:rPr lang="en-US" err="1">
                <a:ea typeface="+mn-lt"/>
                <a:cs typeface="+mn-lt"/>
              </a:rPr>
              <a:t>Opin</a:t>
            </a:r>
            <a:r>
              <a:rPr lang="en-US">
                <a:ea typeface="+mn-lt"/>
                <a:cs typeface="+mn-lt"/>
              </a:rPr>
              <a:t> </a:t>
            </a:r>
            <a:r>
              <a:rPr lang="en-US" err="1">
                <a:ea typeface="+mn-lt"/>
                <a:cs typeface="+mn-lt"/>
              </a:rPr>
              <a:t>Electrochem</a:t>
            </a:r>
            <a:r>
              <a:rPr lang="en-US">
                <a:ea typeface="+mn-lt"/>
                <a:cs typeface="+mn-lt"/>
              </a:rPr>
              <a:t> 2020;22:154–69.</a:t>
            </a:r>
          </a:p>
          <a:p>
            <a:r>
              <a:rPr lang="en-US">
                <a:ea typeface="+mn-lt"/>
                <a:cs typeface="+mn-lt"/>
              </a:rPr>
              <a:t>[12] Dutta D, Arya S, Kumar S. Industrial wastewater treatment: current trends, bottlenecks, and best practices. Chemosphere 2021;285:131245. </a:t>
            </a:r>
            <a:endParaRPr lang="en-US"/>
          </a:p>
          <a:p>
            <a:endParaRPr lang="en-US"/>
          </a:p>
          <a:p>
            <a:endParaRPr lang="en-US"/>
          </a:p>
          <a:p>
            <a:endParaRPr lang="en-US"/>
          </a:p>
          <a:p>
            <a:br>
              <a:rPr lang="en-US"/>
            </a:br>
            <a:endParaRPr lang="en-US"/>
          </a:p>
        </p:txBody>
      </p:sp>
      <p:pic>
        <p:nvPicPr>
          <p:cNvPr id="3" name="Indian Institute of Technology 15">
            <a:hlinkClick r:id="" action="ppaction://media"/>
            <a:extLst>
              <a:ext uri="{FF2B5EF4-FFF2-40B4-BE49-F238E27FC236}">
                <a16:creationId xmlns:a16="http://schemas.microsoft.com/office/drawing/2014/main" id="{B75D7BCF-E462-4010-BAE4-8FDD7C4DA1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213" y="5994213"/>
            <a:ext cx="730250" cy="730250"/>
          </a:xfrm>
          <a:prstGeom prst="rect">
            <a:avLst/>
          </a:prstGeom>
        </p:spPr>
      </p:pic>
    </p:spTree>
    <p:extLst>
      <p:ext uri="{BB962C8B-B14F-4D97-AF65-F5344CB8AC3E}">
        <p14:creationId xmlns:p14="http://schemas.microsoft.com/office/powerpoint/2010/main" val="23078453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06EA02E-7349-6AC4-CB1F-B0D767A37666}"/>
              </a:ext>
            </a:extLst>
          </p:cNvPr>
          <p:cNvSpPr txBox="1"/>
          <p:nvPr/>
        </p:nvSpPr>
        <p:spPr>
          <a:xfrm>
            <a:off x="464457" y="11175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B1044314-EAAE-FB14-2419-E736D2DD57A9}"/>
              </a:ext>
            </a:extLst>
          </p:cNvPr>
          <p:cNvSpPr txBox="1"/>
          <p:nvPr/>
        </p:nvSpPr>
        <p:spPr>
          <a:xfrm>
            <a:off x="86264" y="833886"/>
            <a:ext cx="11649972"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p>
          <a:p>
            <a:pPr algn="l">
              <a:spcAft>
                <a:spcPts val="600"/>
              </a:spcAft>
            </a:pPr>
            <a:endParaRPr lang="en-US"/>
          </a:p>
        </p:txBody>
      </p:sp>
      <p:sp>
        <p:nvSpPr>
          <p:cNvPr id="3" name="TextBox 2">
            <a:extLst>
              <a:ext uri="{FF2B5EF4-FFF2-40B4-BE49-F238E27FC236}">
                <a16:creationId xmlns:a16="http://schemas.microsoft.com/office/drawing/2014/main" id="{F279186C-5CED-02A0-71DD-AEDE89E331B7}"/>
              </a:ext>
            </a:extLst>
          </p:cNvPr>
          <p:cNvSpPr txBox="1"/>
          <p:nvPr/>
        </p:nvSpPr>
        <p:spPr>
          <a:xfrm>
            <a:off x="245852" y="612476"/>
            <a:ext cx="1105331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[13] Kang D, et al. A dual hesitant q-rung </a:t>
            </a:r>
            <a:r>
              <a:rPr lang="en-US" err="1"/>
              <a:t>orthopair</a:t>
            </a:r>
            <a:r>
              <a:rPr lang="en-US"/>
              <a:t> enhanced MARCOS methodology under uncertainty to determine a used PPE kit disposal. Environ Sci </a:t>
            </a:r>
            <a:r>
              <a:rPr lang="en-US" err="1"/>
              <a:t>Pollut</a:t>
            </a:r>
            <a:r>
              <a:rPr lang="en-US"/>
              <a:t> Res 2022:1–18.</a:t>
            </a:r>
            <a:br>
              <a:rPr lang="en-US"/>
            </a:br>
            <a:r>
              <a:rPr lang="en-US"/>
              <a:t>[14] Wang K, et al. Antibiotic residues in wastewaters from sewage treatment plants and pharmaceutical industries: occurrence, removal and environmental impacts. Sci Total Environ 2021;788:147811.  </a:t>
            </a:r>
            <a:br>
              <a:rPr lang="en-US"/>
            </a:br>
            <a:r>
              <a:rPr lang="en-US"/>
              <a:t>[15] Palani G, et al. Current trends in the application of nanomaterials for the removal of pollutants from industrial wastewater treatment—a review. Molecules 2021;26 (9):2799.  </a:t>
            </a:r>
            <a:br>
              <a:rPr lang="en-US"/>
            </a:br>
            <a:r>
              <a:rPr lang="en-US"/>
              <a:t>[16] Owodunni AA, Ismail S. Revolutionary technique for sustainable plant-based green coagulants in industrial wastewater treatment—a review. J Water Process Eng 2021;42:102096. </a:t>
            </a:r>
            <a:br>
              <a:rPr lang="en-US"/>
            </a:br>
            <a:r>
              <a:rPr lang="en-US"/>
              <a:t>[17] Kishor R, et al. Ecotoxicological and health concerns of persistent coloring pollutants of textile industry wastewater and treatment approaches for environmental safety. J Environ Chem Eng 2021;9(2):105012. Fig. 7. Final frame of simulations at the different concentrations. Polymer is PP and heavy metals include Lead (Pb), Mercury (Hg),Zinc (Zn), Chromium (Cr), Cadmium (Cd), and Nickel (Ni). Q.H. Le et al. Engineering Analysis with Boundary Elements 155 (2023) 1035–1042 1042.</a:t>
            </a:r>
            <a:br>
              <a:rPr lang="en-US"/>
            </a:br>
            <a:r>
              <a:rPr lang="en-US"/>
              <a:t>[18] Asami H, </a:t>
            </a:r>
            <a:r>
              <a:rPr lang="en-US" err="1"/>
              <a:t>Golabi</a:t>
            </a:r>
            <a:r>
              <a:rPr lang="en-US"/>
              <a:t> M, </a:t>
            </a:r>
            <a:r>
              <a:rPr lang="en-US" err="1"/>
              <a:t>Albaji</a:t>
            </a:r>
            <a:r>
              <a:rPr lang="en-US"/>
              <a:t> M. Simulation of the biochemical and chemical oxygen demand and total suspended solids in wastewater treatment plants: data-mining approach. J Clean Prod 2021;296:126533. </a:t>
            </a:r>
            <a:br>
              <a:rPr lang="en-US"/>
            </a:br>
            <a:r>
              <a:rPr lang="en-US"/>
              <a:t>[19] Chai WS, et al. A review on conventional and novel materials towards heavy metal adsorption in wastewater treatment application. J Clean Prod 2021;296:126589. </a:t>
            </a:r>
            <a:br>
              <a:rPr lang="en-US"/>
            </a:br>
            <a:r>
              <a:rPr lang="en-US"/>
              <a:t>[20] Ajiboye TO, </a:t>
            </a:r>
            <a:r>
              <a:rPr lang="en-US" err="1"/>
              <a:t>Oyewo</a:t>
            </a:r>
            <a:r>
              <a:rPr lang="en-US"/>
              <a:t> OA, </a:t>
            </a:r>
            <a:r>
              <a:rPr lang="en-US" err="1"/>
              <a:t>Onwudiwe</a:t>
            </a:r>
            <a:r>
              <a:rPr lang="en-US"/>
              <a:t> DC. Simultaneous removal of organics and heavy metals from industrial wastewater: a review. Chemosphere 2021;262: 128379.  [21] Fei Y, Hu YH. Design, synthesis, and performance of adsorbents for heavy metal removal from wastewater: a review. J Mater Chem A 2022;10(3):1047–85. </a:t>
            </a:r>
          </a:p>
        </p:txBody>
      </p:sp>
    </p:spTree>
    <p:extLst>
      <p:ext uri="{BB962C8B-B14F-4D97-AF65-F5344CB8AC3E}">
        <p14:creationId xmlns:p14="http://schemas.microsoft.com/office/powerpoint/2010/main" val="1241926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06EA02E-7349-6AC4-CB1F-B0D767A37666}"/>
              </a:ext>
            </a:extLst>
          </p:cNvPr>
          <p:cNvSpPr txBox="1"/>
          <p:nvPr/>
        </p:nvSpPr>
        <p:spPr>
          <a:xfrm>
            <a:off x="464457" y="11175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B1044314-EAAE-FB14-2419-E736D2DD57A9}"/>
              </a:ext>
            </a:extLst>
          </p:cNvPr>
          <p:cNvSpPr txBox="1"/>
          <p:nvPr/>
        </p:nvSpPr>
        <p:spPr>
          <a:xfrm>
            <a:off x="86264" y="833886"/>
            <a:ext cx="11649972"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p>
          <a:p>
            <a:pPr algn="l">
              <a:spcAft>
                <a:spcPts val="600"/>
              </a:spcAft>
            </a:pPr>
            <a:endParaRPr lang="en-US"/>
          </a:p>
        </p:txBody>
      </p:sp>
      <p:sp>
        <p:nvSpPr>
          <p:cNvPr id="2" name="TextBox 1">
            <a:extLst>
              <a:ext uri="{FF2B5EF4-FFF2-40B4-BE49-F238E27FC236}">
                <a16:creationId xmlns:a16="http://schemas.microsoft.com/office/drawing/2014/main" id="{A1C937DA-46CF-8424-C0B7-F7FCD16DD3A4}"/>
              </a:ext>
            </a:extLst>
          </p:cNvPr>
          <p:cNvSpPr txBox="1"/>
          <p:nvPr/>
        </p:nvSpPr>
        <p:spPr>
          <a:xfrm>
            <a:off x="87703" y="195533"/>
            <a:ext cx="10945483"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a:t>[22] Sharma P, et al. Critical review on microbial community during in-situ bioremediation of heavy metals from industrial wastewater. Environ Technol </a:t>
            </a:r>
            <a:r>
              <a:rPr lang="en-US" err="1"/>
              <a:t>Innov</a:t>
            </a:r>
            <a:r>
              <a:rPr lang="en-US"/>
              <a:t> 2021;24:101826. </a:t>
            </a:r>
          </a:p>
          <a:p>
            <a:r>
              <a:rPr lang="en-US"/>
              <a:t>[23] Maleki R, </a:t>
            </a:r>
            <a:r>
              <a:rPr lang="en-US" err="1"/>
              <a:t>Asadnia</a:t>
            </a:r>
            <a:r>
              <a:rPr lang="en-US"/>
              <a:t> M, </a:t>
            </a:r>
            <a:r>
              <a:rPr lang="en-US" err="1"/>
              <a:t>Razmjou</a:t>
            </a:r>
            <a:r>
              <a:rPr lang="en-US"/>
              <a:t> A. Artificial intelligence-based material discovery for clean energy future. Adv Intell Syst 2022;4(10):2200073.</a:t>
            </a:r>
          </a:p>
          <a:p>
            <a:r>
              <a:rPr lang="en-US"/>
              <a:t>[24] Khedri M, et al. Artificial intelligence deep exploration of influential parameters on physicochemical properties of curcumin-loaded </a:t>
            </a:r>
            <a:r>
              <a:rPr lang="en-US" err="1"/>
              <a:t>electrospun</a:t>
            </a:r>
            <a:r>
              <a:rPr lang="en-US"/>
              <a:t> nanofibers. Adv </a:t>
            </a:r>
            <a:r>
              <a:rPr lang="en-US" err="1"/>
              <a:t>NanoBiomed</a:t>
            </a:r>
            <a:r>
              <a:rPr lang="en-US"/>
              <a:t> Res 2022;2(6):2100143. </a:t>
            </a:r>
          </a:p>
          <a:p>
            <a:r>
              <a:rPr lang="en-US"/>
              <a:t>[25] Ahmed J, Thakur A, Goyal A. Industrial wastewater and its toxic effects. 2021. </a:t>
            </a:r>
          </a:p>
          <a:p>
            <a:r>
              <a:rPr lang="en-US"/>
              <a:t>[26] Velusamy S, et al. A review on heavy metal ions and containing dyes removal through graphene oxide-based adsorption strategies for textile wastewater treatment. Chem Rec 2021;21(7):1570–610.</a:t>
            </a:r>
          </a:p>
          <a:p>
            <a:r>
              <a:rPr lang="en-US"/>
              <a:t>[27] </a:t>
            </a:r>
            <a:r>
              <a:rPr lang="en-US" err="1"/>
              <a:t>Sarigiannis</a:t>
            </a:r>
            <a:r>
              <a:rPr lang="en-US"/>
              <a:t> DA, et al. Neurodevelopmental exposome: the effect of in utero </a:t>
            </a:r>
            <a:r>
              <a:rPr lang="en-US" err="1"/>
              <a:t>coexposure</a:t>
            </a:r>
            <a:r>
              <a:rPr lang="en-US"/>
              <a:t> to heavy metals and phthalates on child neurodevelopment. Environ Res 2021;197:110949.</a:t>
            </a:r>
          </a:p>
          <a:p>
            <a:r>
              <a:rPr lang="en-US"/>
              <a:t>[28] </a:t>
            </a:r>
            <a:r>
              <a:rPr lang="en-US" err="1"/>
              <a:t>Brumatti</a:t>
            </a:r>
            <a:r>
              <a:rPr lang="en-US"/>
              <a:t> LV, et al. Impact of methylmercury and other heavy metals exposure on neurocognitive function in children aged 7 years: study protocol of the follow-up. J Epidemiol 2021;31(2):157–63. </a:t>
            </a:r>
          </a:p>
          <a:p>
            <a:r>
              <a:rPr lang="en-US"/>
              <a:t>[29] </a:t>
            </a:r>
            <a:r>
              <a:rPr lang="en-US" err="1"/>
              <a:t>Szukalska</a:t>
            </a:r>
            <a:r>
              <a:rPr lang="en-US"/>
              <a:t> M, et al. Toxic metals in human milk in relation to tobacco smoke exposure. Environ Res 2021;197:111090.</a:t>
            </a:r>
          </a:p>
          <a:p>
            <a:r>
              <a:rPr lang="en-US"/>
              <a:t>[30] Zeng HL, et al. Associations of essential and toxic metals/metalloids in whole blood with both disease severity and mortality in patients with COVID-19. FASEB J 2021; 35(3). </a:t>
            </a:r>
          </a:p>
          <a:p>
            <a:r>
              <a:rPr lang="en-US"/>
              <a:t>[31] Munir N, et al. Heavy metal contamination of natural foods is a serious health issue: a review. Sustainability 2022;14(1):161. </a:t>
            </a:r>
          </a:p>
          <a:p>
            <a:r>
              <a:rPr lang="en-US"/>
              <a:t>[32] </a:t>
            </a:r>
            <a:r>
              <a:rPr lang="en-US" err="1"/>
              <a:t>Wrzecinska</a:t>
            </a:r>
            <a:r>
              <a:rPr lang="en-US"/>
              <a:t> ´ M, et al. Disorders of the reproductive health of cattle as a response to exposure to toxic metals. Biology 2021;10(9):882. </a:t>
            </a:r>
          </a:p>
          <a:p>
            <a:endParaRPr lang="en-US"/>
          </a:p>
        </p:txBody>
      </p:sp>
    </p:spTree>
    <p:extLst>
      <p:ext uri="{BB962C8B-B14F-4D97-AF65-F5344CB8AC3E}">
        <p14:creationId xmlns:p14="http://schemas.microsoft.com/office/powerpoint/2010/main" val="3081184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erial view of a highway near the ocean">
            <a:extLst>
              <a:ext uri="{FF2B5EF4-FFF2-40B4-BE49-F238E27FC236}">
                <a16:creationId xmlns:a16="http://schemas.microsoft.com/office/drawing/2014/main" id="{007A1B7E-D904-B977-7949-9A52474D0A3D}"/>
              </a:ext>
            </a:extLst>
          </p:cNvPr>
          <p:cNvPicPr>
            <a:picLocks noGrp="1" noChangeAspect="1"/>
          </p:cNvPicPr>
          <p:nvPr>
            <p:ph idx="1"/>
          </p:nvPr>
        </p:nvPicPr>
        <p:blipFill rotWithShape="1">
          <a:blip r:embed="rId4"/>
          <a:srcRect/>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DE992-3289-2D40-7D8F-AEA1BC266173}"/>
              </a:ext>
            </a:extLst>
          </p:cNvPr>
          <p:cNvSpPr>
            <a:spLocks noGrp="1"/>
          </p:cNvSpPr>
          <p:nvPr>
            <p:ph type="title"/>
          </p:nvPr>
        </p:nvSpPr>
        <p:spPr>
          <a:xfrm>
            <a:off x="3231245" y="3652776"/>
            <a:ext cx="6251849" cy="1220710"/>
          </a:xfrm>
        </p:spPr>
        <p:txBody>
          <a:bodyPr vert="horz" lIns="91440" tIns="45720" rIns="91440" bIns="45720" rtlCol="0" anchor="b">
            <a:noAutofit/>
          </a:bodyPr>
          <a:lstStyle/>
          <a:p>
            <a:r>
              <a:rPr lang="en-US" sz="7200" b="1" i="1" cap="all">
                <a:solidFill>
                  <a:schemeClr val="accent2">
                    <a:lumMod val="20000"/>
                    <a:lumOff val="80000"/>
                  </a:schemeClr>
                </a:solidFill>
              </a:rPr>
              <a:t>Thank you</a:t>
            </a:r>
            <a:endParaRPr lang="en-US" sz="7200" b="1" i="1" kern="1200" cap="all" baseline="0">
              <a:solidFill>
                <a:schemeClr val="accent2">
                  <a:lumMod val="20000"/>
                  <a:lumOff val="80000"/>
                </a:schemeClr>
              </a:solidFill>
              <a:latin typeface="+mj-lt"/>
            </a:endParaRPr>
          </a:p>
        </p:txBody>
      </p:sp>
      <p:pic>
        <p:nvPicPr>
          <p:cNvPr id="5" name="Indian Institute of Technology 16">
            <a:hlinkClick r:id="" action="ppaction://media"/>
            <a:extLst>
              <a:ext uri="{FF2B5EF4-FFF2-40B4-BE49-F238E27FC236}">
                <a16:creationId xmlns:a16="http://schemas.microsoft.com/office/drawing/2014/main" id="{A4C4D446-A5DC-E89C-9D6D-C93A9D402C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05801" y="5983007"/>
            <a:ext cx="730250" cy="730250"/>
          </a:xfrm>
          <a:prstGeom prst="rect">
            <a:avLst/>
          </a:prstGeom>
        </p:spPr>
      </p:pic>
    </p:spTree>
    <p:extLst>
      <p:ext uri="{BB962C8B-B14F-4D97-AF65-F5344CB8AC3E}">
        <p14:creationId xmlns:p14="http://schemas.microsoft.com/office/powerpoint/2010/main" val="3363576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FD33B50-DCFC-4FC8-86E6-220C10042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a:extLst>
              <a:ext uri="{FF2B5EF4-FFF2-40B4-BE49-F238E27FC236}">
                <a16:creationId xmlns:a16="http://schemas.microsoft.com/office/drawing/2014/main" id="{B0C822EA-49C6-4B57-89F4-2F6A5436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8" name="Picture 17">
            <a:extLst>
              <a:ext uri="{FF2B5EF4-FFF2-40B4-BE49-F238E27FC236}">
                <a16:creationId xmlns:a16="http://schemas.microsoft.com/office/drawing/2014/main" id="{3200136D-BE72-DF0D-6A47-D40FFFDF0326}"/>
              </a:ext>
            </a:extLst>
          </p:cNvPr>
          <p:cNvPicPr>
            <a:picLocks noChangeAspect="1"/>
          </p:cNvPicPr>
          <p:nvPr/>
        </p:nvPicPr>
        <p:blipFill rotWithShape="1">
          <a:blip r:embed="rId4">
            <a:duotone>
              <a:schemeClr val="accent1">
                <a:shade val="45000"/>
                <a:satMod val="135000"/>
              </a:schemeClr>
              <a:prstClr val="white"/>
            </a:duotone>
            <a:alphaModFix amt="35000"/>
          </a:blip>
          <a:srcRect t="5733" r="-2" b="19266"/>
          <a:stretch/>
        </p:blipFill>
        <p:spPr>
          <a:xfrm>
            <a:off x="20" y="-1688"/>
            <a:ext cx="12191980" cy="6858000"/>
          </a:xfrm>
          <a:prstGeom prst="rect">
            <a:avLst/>
          </a:prstGeom>
        </p:spPr>
      </p:pic>
      <p:sp>
        <p:nvSpPr>
          <p:cNvPr id="2" name="Title 1">
            <a:extLst>
              <a:ext uri="{FF2B5EF4-FFF2-40B4-BE49-F238E27FC236}">
                <a16:creationId xmlns:a16="http://schemas.microsoft.com/office/drawing/2014/main" id="{4747B679-A797-9D08-CB98-4B071D29D671}"/>
              </a:ext>
            </a:extLst>
          </p:cNvPr>
          <p:cNvSpPr>
            <a:spLocks noGrp="1"/>
          </p:cNvSpPr>
          <p:nvPr>
            <p:ph type="title"/>
          </p:nvPr>
        </p:nvSpPr>
        <p:spPr>
          <a:xfrm>
            <a:off x="882268" y="137927"/>
            <a:ext cx="5229017" cy="5750462"/>
          </a:xfrm>
        </p:spPr>
        <p:txBody>
          <a:bodyPr anchor="t">
            <a:normAutofit/>
          </a:bodyPr>
          <a:lstStyle/>
          <a:p>
            <a:r>
              <a:rPr lang="en-US" sz="4000">
                <a:solidFill>
                  <a:srgbClr val="FFFFFF"/>
                </a:solidFill>
              </a:rPr>
              <a:t>CONTENT</a:t>
            </a:r>
          </a:p>
        </p:txBody>
      </p:sp>
      <p:sp>
        <p:nvSpPr>
          <p:cNvPr id="2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0016"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796"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4476"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32" name="Straight Connector">
            <a:extLst>
              <a:ext uri="{FF2B5EF4-FFF2-40B4-BE49-F238E27FC236}">
                <a16:creationId xmlns:a16="http://schemas.microsoft.com/office/drawing/2014/main" id="{C27ECE09-20A7-4AE8-973B-F66776C111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24414F4-A2CB-7B9A-56BF-18C03C2F5E12}"/>
              </a:ext>
            </a:extLst>
          </p:cNvPr>
          <p:cNvSpPr txBox="1"/>
          <p:nvPr/>
        </p:nvSpPr>
        <p:spPr>
          <a:xfrm>
            <a:off x="680160" y="27729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6" name="Diagram 5">
            <a:extLst>
              <a:ext uri="{FF2B5EF4-FFF2-40B4-BE49-F238E27FC236}">
                <a16:creationId xmlns:a16="http://schemas.microsoft.com/office/drawing/2014/main" id="{B172413C-DBA2-A0AE-5EBD-034F743EB69A}"/>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728763722"/>
              </p:ext>
            </p:extLst>
          </p:nvPr>
        </p:nvGraphicFramePr>
        <p:xfrm>
          <a:off x="201284" y="838203"/>
          <a:ext cx="11530640" cy="52750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55" name="TextBox 1354">
            <a:extLst>
              <a:ext uri="{FF2B5EF4-FFF2-40B4-BE49-F238E27FC236}">
                <a16:creationId xmlns:a16="http://schemas.microsoft.com/office/drawing/2014/main" id="{A55C1668-6312-3CC0-19BA-6A309E3E1698}"/>
              </a:ext>
            </a:extLst>
          </p:cNvPr>
          <p:cNvSpPr txBox="1"/>
          <p:nvPr/>
        </p:nvSpPr>
        <p:spPr>
          <a:xfrm>
            <a:off x="3306792" y="257354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4" name="Indian Institute of Technology 2">
            <a:hlinkClick r:id="" action="ppaction://media"/>
            <a:extLst>
              <a:ext uri="{FF2B5EF4-FFF2-40B4-BE49-F238E27FC236}">
                <a16:creationId xmlns:a16="http://schemas.microsoft.com/office/drawing/2014/main" id="{FC5DD72A-2634-CC82-6ACD-A55F3702218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18339" y="5950918"/>
            <a:ext cx="730250" cy="730250"/>
          </a:xfrm>
          <a:prstGeom prst="rect">
            <a:avLst/>
          </a:prstGeom>
        </p:spPr>
      </p:pic>
    </p:spTree>
    <p:extLst>
      <p:ext uri="{BB962C8B-B14F-4D97-AF65-F5344CB8AC3E}">
        <p14:creationId xmlns:p14="http://schemas.microsoft.com/office/powerpoint/2010/main" val="32061647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4"/>
                                        </p:tgtEl>
                                      </p:cBhvr>
                                    </p:cmd>
                                  </p:childTnLst>
                                </p:cTn>
                              </p:par>
                            </p:childTnLst>
                          </p:cTn>
                        </p:par>
                      </p:childTnLst>
                    </p:cTn>
                  </p:par>
                </p:childTnLst>
              </p:cTn>
              <p:nextCondLst>
                <p:cond evt="onClick" delay="0">
                  <p:tgtEl>
                    <p:spTgt spid="54"/>
                  </p:tgtEl>
                </p:cond>
              </p:nextCondLst>
            </p:seq>
            <p:audio>
              <p:cMediaNode>
                <p:cTn id="7" fill="hold" display="0">
                  <p:stCondLst>
                    <p:cond delay="indefinite"/>
                  </p:stCondLst>
                  <p:endCondLst>
                    <p:cond evt="onStopAudio" delay="0">
                      <p:tgtEl>
                        <p:sldTgt/>
                      </p:tgtEl>
                    </p:cond>
                  </p:endCondLst>
                </p:cTn>
                <p:tgtEl>
                  <p:spTgt spid="5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DB099C-7EEC-D774-5C72-9718C2AEA3C1}"/>
              </a:ext>
            </a:extLst>
          </p:cNvPr>
          <p:cNvSpPr txBox="1"/>
          <p:nvPr/>
        </p:nvSpPr>
        <p:spPr>
          <a:xfrm>
            <a:off x="984181" y="65149"/>
            <a:ext cx="748453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4000"/>
              <a:t>    </a:t>
            </a:r>
            <a:r>
              <a:rPr lang="en-US" sz="4000">
                <a:solidFill>
                  <a:schemeClr val="bg1"/>
                </a:solidFill>
              </a:rPr>
              <a:t>  INTRODUCTION</a:t>
            </a:r>
          </a:p>
        </p:txBody>
      </p:sp>
      <p:sp>
        <p:nvSpPr>
          <p:cNvPr id="5" name="TextBox 4">
            <a:extLst>
              <a:ext uri="{FF2B5EF4-FFF2-40B4-BE49-F238E27FC236}">
                <a16:creationId xmlns:a16="http://schemas.microsoft.com/office/drawing/2014/main" id="{3D2C14C3-ED98-5D9B-E5CC-C8D95D6495D9}"/>
              </a:ext>
            </a:extLst>
          </p:cNvPr>
          <p:cNvSpPr txBox="1"/>
          <p:nvPr/>
        </p:nvSpPr>
        <p:spPr>
          <a:xfrm>
            <a:off x="538787" y="2300295"/>
            <a:ext cx="1066338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3200">
                <a:solidFill>
                  <a:srgbClr val="1E1F2A"/>
                </a:solidFill>
                <a:ea typeface="+mn-lt"/>
                <a:cs typeface="+mn-lt"/>
              </a:rPr>
              <a:t>  Polypropylene (PP) is investigated as a potential adsorbent </a:t>
            </a:r>
            <a:br>
              <a:rPr lang="en-US" sz="3200">
                <a:solidFill>
                  <a:srgbClr val="1E1F2A"/>
                </a:solidFill>
                <a:ea typeface="+mn-lt"/>
                <a:cs typeface="+mn-lt"/>
              </a:rPr>
            </a:br>
            <a:r>
              <a:rPr lang="en-US" sz="3200">
                <a:solidFill>
                  <a:srgbClr val="1E1F2A"/>
                </a:solidFill>
                <a:ea typeface="+mn-lt"/>
                <a:cs typeface="+mn-lt"/>
              </a:rPr>
              <a:t>   for lead removal.</a:t>
            </a:r>
            <a:endParaRPr lang="en-US" sz="3200"/>
          </a:p>
        </p:txBody>
      </p:sp>
      <p:sp>
        <p:nvSpPr>
          <p:cNvPr id="6" name="TextBox 5">
            <a:extLst>
              <a:ext uri="{FF2B5EF4-FFF2-40B4-BE49-F238E27FC236}">
                <a16:creationId xmlns:a16="http://schemas.microsoft.com/office/drawing/2014/main" id="{14DC5BFA-65F4-7355-8F3E-9A878A16A206}"/>
              </a:ext>
            </a:extLst>
          </p:cNvPr>
          <p:cNvSpPr txBox="1"/>
          <p:nvPr/>
        </p:nvSpPr>
        <p:spPr>
          <a:xfrm>
            <a:off x="538788" y="1354667"/>
            <a:ext cx="110405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3200">
                <a:solidFill>
                  <a:srgbClr val="1E1F2A"/>
                </a:solidFill>
                <a:ea typeface="+mn-lt"/>
                <a:cs typeface="+mn-lt"/>
              </a:rPr>
              <a:t>  Addresses the urgent need to remove lead from wastewater.</a:t>
            </a:r>
            <a:endParaRPr lang="en-US" sz="3200"/>
          </a:p>
        </p:txBody>
      </p:sp>
      <p:sp>
        <p:nvSpPr>
          <p:cNvPr id="7" name="TextBox 6">
            <a:extLst>
              <a:ext uri="{FF2B5EF4-FFF2-40B4-BE49-F238E27FC236}">
                <a16:creationId xmlns:a16="http://schemas.microsoft.com/office/drawing/2014/main" id="{736DFB75-C013-D333-E2F7-A562353D8BCC}"/>
              </a:ext>
            </a:extLst>
          </p:cNvPr>
          <p:cNvSpPr txBox="1"/>
          <p:nvPr/>
        </p:nvSpPr>
        <p:spPr>
          <a:xfrm>
            <a:off x="538788" y="3571394"/>
            <a:ext cx="1257992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3200">
                <a:solidFill>
                  <a:srgbClr val="1E1F2A"/>
                </a:solidFill>
                <a:ea typeface="+mn-lt"/>
                <a:cs typeface="+mn-lt"/>
              </a:rPr>
              <a:t>  Explores the spatial distribution, conformational changes, and</a:t>
            </a:r>
            <a:br>
              <a:rPr lang="en-US" sz="3200">
                <a:solidFill>
                  <a:srgbClr val="1E1F2A"/>
                </a:solidFill>
                <a:ea typeface="+mn-lt"/>
                <a:cs typeface="+mn-lt"/>
              </a:rPr>
            </a:br>
            <a:r>
              <a:rPr lang="en-US" sz="3200">
                <a:solidFill>
                  <a:srgbClr val="1E1F2A"/>
                </a:solidFill>
                <a:ea typeface="+mn-lt"/>
                <a:cs typeface="+mn-lt"/>
              </a:rPr>
              <a:t>   energy landscape of polymers at different concentrations.</a:t>
            </a:r>
            <a:endParaRPr lang="en-US" sz="3200"/>
          </a:p>
        </p:txBody>
      </p:sp>
      <p:sp>
        <p:nvSpPr>
          <p:cNvPr id="9" name="TextBox 8">
            <a:extLst>
              <a:ext uri="{FF2B5EF4-FFF2-40B4-BE49-F238E27FC236}">
                <a16:creationId xmlns:a16="http://schemas.microsoft.com/office/drawing/2014/main" id="{ABE81681-0DCE-7911-45C8-CFB07981816C}"/>
              </a:ext>
            </a:extLst>
          </p:cNvPr>
          <p:cNvSpPr txBox="1"/>
          <p:nvPr/>
        </p:nvSpPr>
        <p:spPr>
          <a:xfrm>
            <a:off x="538788" y="4987635"/>
            <a:ext cx="11179077"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q"/>
            </a:pPr>
            <a:r>
              <a:rPr lang="en-US" sz="3200">
                <a:ea typeface="+mn-lt"/>
                <a:cs typeface="+mn-lt"/>
              </a:rPr>
              <a:t> Findings provide insights for the design and optimization of</a:t>
            </a:r>
            <a:br>
              <a:rPr lang="en-US" sz="3200">
                <a:ea typeface="+mn-lt"/>
                <a:cs typeface="+mn-lt"/>
              </a:rPr>
            </a:br>
            <a:r>
              <a:rPr lang="en-US" sz="3200">
                <a:ea typeface="+mn-lt"/>
                <a:cs typeface="+mn-lt"/>
              </a:rPr>
              <a:t> polymer-based materials for industrial applications.</a:t>
            </a:r>
            <a:endParaRPr lang="en-US" sz="3200"/>
          </a:p>
          <a:p>
            <a:pPr marL="285750" indent="-285750" algn="l">
              <a:buFont typeface="Wingdings"/>
              <a:buChar char="q"/>
            </a:pPr>
            <a:endParaRPr lang="en-US"/>
          </a:p>
        </p:txBody>
      </p:sp>
      <p:pic>
        <p:nvPicPr>
          <p:cNvPr id="2" name="Indian Institute of Technology 3">
            <a:hlinkClick r:id="" action="ppaction://media"/>
            <a:extLst>
              <a:ext uri="{FF2B5EF4-FFF2-40B4-BE49-F238E27FC236}">
                <a16:creationId xmlns:a16="http://schemas.microsoft.com/office/drawing/2014/main" id="{C3ABC128-4F18-5363-5387-9A8E63B5D9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04665" y="5941358"/>
            <a:ext cx="730250" cy="730250"/>
          </a:xfrm>
          <a:prstGeom prst="rect">
            <a:avLst/>
          </a:prstGeom>
        </p:spPr>
      </p:pic>
    </p:spTree>
    <p:extLst>
      <p:ext uri="{BB962C8B-B14F-4D97-AF65-F5344CB8AC3E}">
        <p14:creationId xmlns:p14="http://schemas.microsoft.com/office/powerpoint/2010/main" val="319542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45CF0CC2-658D-4A87-9D2E-154B0ABE1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a:extLst>
              <a:ext uri="{FF2B5EF4-FFF2-40B4-BE49-F238E27FC236}">
                <a16:creationId xmlns:a16="http://schemas.microsoft.com/office/drawing/2014/main" id="{796C2CE2-29C3-4EBD-A8BB-82C6CC069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31" name="Picture 30" descr="Three darts on bullseye">
            <a:extLst>
              <a:ext uri="{FF2B5EF4-FFF2-40B4-BE49-F238E27FC236}">
                <a16:creationId xmlns:a16="http://schemas.microsoft.com/office/drawing/2014/main" id="{B89DC063-5888-68DC-F2A9-22FC2152542B}"/>
              </a:ext>
            </a:extLst>
          </p:cNvPr>
          <p:cNvPicPr>
            <a:picLocks noChangeAspect="1"/>
          </p:cNvPicPr>
          <p:nvPr/>
        </p:nvPicPr>
        <p:blipFill rotWithShape="1">
          <a:blip r:embed="rId4">
            <a:duotone>
              <a:schemeClr val="accent1">
                <a:shade val="45000"/>
                <a:satMod val="135000"/>
              </a:schemeClr>
              <a:prstClr val="white"/>
            </a:duotone>
            <a:alphaModFix amt="35000"/>
          </a:blip>
          <a:srcRect t="8342" b="7072"/>
          <a:stretch/>
        </p:blipFill>
        <p:spPr>
          <a:xfrm>
            <a:off x="20" y="-8424"/>
            <a:ext cx="12191980" cy="6858000"/>
          </a:xfrm>
          <a:prstGeom prst="rect">
            <a:avLst/>
          </a:prstGeom>
        </p:spPr>
      </p:pic>
      <p:sp>
        <p:nvSpPr>
          <p:cNvPr id="5" name="TextBox 4">
            <a:extLst>
              <a:ext uri="{FF2B5EF4-FFF2-40B4-BE49-F238E27FC236}">
                <a16:creationId xmlns:a16="http://schemas.microsoft.com/office/drawing/2014/main" id="{46352D0F-2E0E-600E-54BE-7E8F76453E83}"/>
              </a:ext>
            </a:extLst>
          </p:cNvPr>
          <p:cNvSpPr txBox="1"/>
          <p:nvPr/>
        </p:nvSpPr>
        <p:spPr>
          <a:xfrm>
            <a:off x="4521433" y="309428"/>
            <a:ext cx="3154644" cy="66177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nSpc>
                <a:spcPct val="90000"/>
              </a:lnSpc>
              <a:spcBef>
                <a:spcPct val="0"/>
              </a:spcBef>
              <a:spcAft>
                <a:spcPts val="600"/>
              </a:spcAft>
            </a:pPr>
            <a:r>
              <a:rPr lang="en-US" sz="4400" kern="1200">
                <a:solidFill>
                  <a:srgbClr val="FFFFFF"/>
                </a:solidFill>
                <a:latin typeface="+mj-lt"/>
                <a:ea typeface="+mj-ea"/>
                <a:cs typeface="+mj-cs"/>
              </a:rPr>
              <a:t>OBJECTIVE</a:t>
            </a:r>
          </a:p>
        </p:txBody>
      </p:sp>
      <p:sp>
        <p:nvSpPr>
          <p:cNvPr id="6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6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6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64" name="Straight Connector">
            <a:extLst>
              <a:ext uri="{FF2B5EF4-FFF2-40B4-BE49-F238E27FC236}">
                <a16:creationId xmlns:a16="http://schemas.microsoft.com/office/drawing/2014/main" id="{BF76EB78-6E9D-49A9-ADC5-7BCCD6F1FD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D3C23B2-A207-B406-D24D-AC7302F1485B}"/>
              </a:ext>
            </a:extLst>
          </p:cNvPr>
          <p:cNvSpPr txBox="1"/>
          <p:nvPr/>
        </p:nvSpPr>
        <p:spPr>
          <a:xfrm>
            <a:off x="5846617" y="3175552"/>
            <a:ext cx="5366041" cy="280911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a:solidFill>
                <a:srgbClr val="FFFFFF"/>
              </a:solidFill>
            </a:endParaRPr>
          </a:p>
        </p:txBody>
      </p:sp>
      <p:sp>
        <p:nvSpPr>
          <p:cNvPr id="131" name="TextBox 130">
            <a:extLst>
              <a:ext uri="{FF2B5EF4-FFF2-40B4-BE49-F238E27FC236}">
                <a16:creationId xmlns:a16="http://schemas.microsoft.com/office/drawing/2014/main" id="{658A505A-AAF7-DBEC-8384-02954E33204E}"/>
              </a:ext>
            </a:extLst>
          </p:cNvPr>
          <p:cNvSpPr txBox="1"/>
          <p:nvPr/>
        </p:nvSpPr>
        <p:spPr>
          <a:xfrm>
            <a:off x="1296276" y="1795517"/>
            <a:ext cx="64218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sz="2800">
              <a:solidFill>
                <a:srgbClr val="1E1F2A"/>
              </a:solidFill>
            </a:endParaRPr>
          </a:p>
        </p:txBody>
      </p:sp>
      <p:sp>
        <p:nvSpPr>
          <p:cNvPr id="132" name="TextBox 131">
            <a:extLst>
              <a:ext uri="{FF2B5EF4-FFF2-40B4-BE49-F238E27FC236}">
                <a16:creationId xmlns:a16="http://schemas.microsoft.com/office/drawing/2014/main" id="{9EEB36F1-805E-F28A-506B-922C84EB8CF7}"/>
              </a:ext>
            </a:extLst>
          </p:cNvPr>
          <p:cNvSpPr txBox="1"/>
          <p:nvPr/>
        </p:nvSpPr>
        <p:spPr>
          <a:xfrm>
            <a:off x="1296275" y="3047998"/>
            <a:ext cx="63517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sz="2800">
              <a:solidFill>
                <a:srgbClr val="1E1F2A"/>
              </a:solidFill>
            </a:endParaRPr>
          </a:p>
        </p:txBody>
      </p:sp>
      <p:sp>
        <p:nvSpPr>
          <p:cNvPr id="133" name="TextBox 132">
            <a:extLst>
              <a:ext uri="{FF2B5EF4-FFF2-40B4-BE49-F238E27FC236}">
                <a16:creationId xmlns:a16="http://schemas.microsoft.com/office/drawing/2014/main" id="{71DA8A8E-7F71-04C0-9A45-D0AA10593AFF}"/>
              </a:ext>
            </a:extLst>
          </p:cNvPr>
          <p:cNvSpPr txBox="1"/>
          <p:nvPr/>
        </p:nvSpPr>
        <p:spPr>
          <a:xfrm>
            <a:off x="2224689" y="499241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4" name="TextBox 133">
            <a:extLst>
              <a:ext uri="{FF2B5EF4-FFF2-40B4-BE49-F238E27FC236}">
                <a16:creationId xmlns:a16="http://schemas.microsoft.com/office/drawing/2014/main" id="{75719FAA-15D7-6F19-3C54-5B13B2390BBA}"/>
              </a:ext>
            </a:extLst>
          </p:cNvPr>
          <p:cNvSpPr txBox="1"/>
          <p:nvPr/>
        </p:nvSpPr>
        <p:spPr>
          <a:xfrm>
            <a:off x="1296276" y="4580759"/>
            <a:ext cx="67896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endParaRPr lang="en-US" sz="2800">
              <a:solidFill>
                <a:srgbClr val="1E1F2A"/>
              </a:solidFill>
            </a:endParaRPr>
          </a:p>
        </p:txBody>
      </p:sp>
      <p:sp>
        <p:nvSpPr>
          <p:cNvPr id="8" name="Rectangle: Rounded Corners 7">
            <a:extLst>
              <a:ext uri="{FF2B5EF4-FFF2-40B4-BE49-F238E27FC236}">
                <a16:creationId xmlns:a16="http://schemas.microsoft.com/office/drawing/2014/main" id="{B857A532-F81A-6521-0F6B-EB5E874D7665}"/>
              </a:ext>
            </a:extLst>
          </p:cNvPr>
          <p:cNvSpPr/>
          <p:nvPr/>
        </p:nvSpPr>
        <p:spPr>
          <a:xfrm>
            <a:off x="1001485" y="1632856"/>
            <a:ext cx="9006113" cy="1204685"/>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 typeface="Wingdings"/>
              <a:buChar char="Ø"/>
            </a:pPr>
            <a:r>
              <a:rPr lang="en-US" sz="2800">
                <a:solidFill>
                  <a:srgbClr val="1E1F2A"/>
                </a:solidFill>
                <a:ea typeface="+mn-lt"/>
                <a:cs typeface="+mn-lt"/>
              </a:rPr>
              <a:t>Investigate PP's effectiveness in removing lead from industrial wastewater.</a:t>
            </a:r>
            <a:endParaRPr lang="en-US"/>
          </a:p>
        </p:txBody>
      </p:sp>
      <p:sp>
        <p:nvSpPr>
          <p:cNvPr id="9" name="Rectangle: Rounded Corners 8">
            <a:extLst>
              <a:ext uri="{FF2B5EF4-FFF2-40B4-BE49-F238E27FC236}">
                <a16:creationId xmlns:a16="http://schemas.microsoft.com/office/drawing/2014/main" id="{D5297BB4-89E3-492F-9D13-496B6347839C}"/>
              </a:ext>
            </a:extLst>
          </p:cNvPr>
          <p:cNvSpPr/>
          <p:nvPr/>
        </p:nvSpPr>
        <p:spPr>
          <a:xfrm>
            <a:off x="1001483" y="3367313"/>
            <a:ext cx="9013370" cy="121194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 typeface="Wingdings"/>
              <a:buChar char="Ø"/>
            </a:pPr>
            <a:r>
              <a:rPr lang="en-US" sz="2800">
                <a:solidFill>
                  <a:srgbClr val="1E1F2A"/>
                </a:solidFill>
                <a:ea typeface="+mn-lt"/>
                <a:cs typeface="+mn-lt"/>
              </a:rPr>
              <a:t>Analyze the spatial distribution and conformational</a:t>
            </a:r>
            <a:br>
              <a:rPr lang="en-US" sz="2800">
                <a:solidFill>
                  <a:srgbClr val="1E1F2A"/>
                </a:solidFill>
                <a:ea typeface="+mn-lt"/>
                <a:cs typeface="+mn-lt"/>
              </a:rPr>
            </a:br>
            <a:r>
              <a:rPr lang="en-US" sz="2800">
                <a:solidFill>
                  <a:srgbClr val="1E1F2A"/>
                </a:solidFill>
                <a:ea typeface="+mn-lt"/>
                <a:cs typeface="+mn-lt"/>
              </a:rPr>
              <a:t>changes of polymers during lead adsorption.</a:t>
            </a:r>
            <a:endParaRPr lang="en-US"/>
          </a:p>
        </p:txBody>
      </p:sp>
      <p:sp>
        <p:nvSpPr>
          <p:cNvPr id="11" name="Rectangle: Rounded Corners 10">
            <a:extLst>
              <a:ext uri="{FF2B5EF4-FFF2-40B4-BE49-F238E27FC236}">
                <a16:creationId xmlns:a16="http://schemas.microsoft.com/office/drawing/2014/main" id="{CF79155E-0B3A-B205-D25F-8865C1E51184}"/>
              </a:ext>
            </a:extLst>
          </p:cNvPr>
          <p:cNvSpPr/>
          <p:nvPr/>
        </p:nvSpPr>
        <p:spPr>
          <a:xfrm>
            <a:off x="1001485" y="5101772"/>
            <a:ext cx="9013371" cy="1204685"/>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 typeface="Wingdings"/>
              <a:buChar char="Ø"/>
            </a:pPr>
            <a:r>
              <a:rPr lang="en-US" sz="2800">
                <a:solidFill>
                  <a:srgbClr val="1E1F2A"/>
                </a:solidFill>
                <a:ea typeface="+mn-lt"/>
                <a:cs typeface="+mn-lt"/>
              </a:rPr>
              <a:t>Provide insights for optimizing polymer based       </a:t>
            </a:r>
            <a:br>
              <a:rPr lang="en-US"/>
            </a:br>
            <a:r>
              <a:rPr lang="en-US" sz="2800">
                <a:solidFill>
                  <a:srgbClr val="1E1F2A"/>
                </a:solidFill>
                <a:ea typeface="+mn-lt"/>
                <a:cs typeface="+mn-lt"/>
              </a:rPr>
              <a:t>materials for efficient lead removal.   </a:t>
            </a:r>
            <a:endParaRPr lang="en-US"/>
          </a:p>
        </p:txBody>
      </p:sp>
      <p:pic>
        <p:nvPicPr>
          <p:cNvPr id="2" name="Indian Institute of Technology 4">
            <a:hlinkClick r:id="" action="ppaction://media"/>
            <a:extLst>
              <a:ext uri="{FF2B5EF4-FFF2-40B4-BE49-F238E27FC236}">
                <a16:creationId xmlns:a16="http://schemas.microsoft.com/office/drawing/2014/main" id="{C93387D3-E4FA-53A9-56C5-C63A712730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83351" y="5983987"/>
            <a:ext cx="730250" cy="730250"/>
          </a:xfrm>
          <a:prstGeom prst="rect">
            <a:avLst/>
          </a:prstGeom>
        </p:spPr>
      </p:pic>
    </p:spTree>
    <p:extLst>
      <p:ext uri="{BB962C8B-B14F-4D97-AF65-F5344CB8AC3E}">
        <p14:creationId xmlns:p14="http://schemas.microsoft.com/office/powerpoint/2010/main" val="17858660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3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3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6A8F0F8-4A6B-A98E-C911-B240B2A253E6}"/>
              </a:ext>
            </a:extLst>
          </p:cNvPr>
          <p:cNvSpPr txBox="1"/>
          <p:nvPr/>
        </p:nvSpPr>
        <p:spPr>
          <a:xfrm>
            <a:off x="2108851" y="65084"/>
            <a:ext cx="425282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solidFill>
                  <a:schemeClr val="bg1"/>
                </a:solidFill>
              </a:rPr>
              <a:t>METHODOLOGY</a:t>
            </a:r>
          </a:p>
        </p:txBody>
      </p:sp>
      <p:sp>
        <p:nvSpPr>
          <p:cNvPr id="5" name="TextBox 4">
            <a:extLst>
              <a:ext uri="{FF2B5EF4-FFF2-40B4-BE49-F238E27FC236}">
                <a16:creationId xmlns:a16="http://schemas.microsoft.com/office/drawing/2014/main" id="{1E17FA38-3502-552D-640C-413B312D2E07}"/>
              </a:ext>
            </a:extLst>
          </p:cNvPr>
          <p:cNvSpPr txBox="1"/>
          <p:nvPr/>
        </p:nvSpPr>
        <p:spPr>
          <a:xfrm>
            <a:off x="675737" y="1114246"/>
            <a:ext cx="1103893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3200"/>
              <a:t> </a:t>
            </a:r>
            <a:r>
              <a:rPr lang="en-US" sz="3200">
                <a:ea typeface="+mn-lt"/>
                <a:cs typeface="+mn-lt"/>
              </a:rPr>
              <a:t>Molecular dynamics(MD) simulations performed</a:t>
            </a:r>
            <a:r>
              <a:rPr lang="en-US" sz="3200"/>
              <a:t> with PP</a:t>
            </a:r>
            <a:br>
              <a:rPr lang="en-US" sz="3200"/>
            </a:br>
            <a:r>
              <a:rPr lang="en-US" sz="3200"/>
              <a:t>  polymer concentrations of 10, 15, 20, and 25, respectively.</a:t>
            </a:r>
          </a:p>
        </p:txBody>
      </p:sp>
      <p:sp>
        <p:nvSpPr>
          <p:cNvPr id="6" name="TextBox 5">
            <a:extLst>
              <a:ext uri="{FF2B5EF4-FFF2-40B4-BE49-F238E27FC236}">
                <a16:creationId xmlns:a16="http://schemas.microsoft.com/office/drawing/2014/main" id="{E73BFF21-6074-E6BA-2D1B-3C728252985D}"/>
              </a:ext>
            </a:extLst>
          </p:cNvPr>
          <p:cNvSpPr txBox="1"/>
          <p:nvPr/>
        </p:nvSpPr>
        <p:spPr>
          <a:xfrm>
            <a:off x="688002" y="3347110"/>
            <a:ext cx="1062963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Font typeface="Wingdings"/>
              <a:buChar char="v"/>
            </a:pPr>
            <a:r>
              <a:rPr lang="en-US" sz="3200"/>
              <a:t>The structural and energetic properties of the polymer</a:t>
            </a:r>
            <a:br>
              <a:rPr lang="en-US" sz="3200"/>
            </a:br>
            <a:r>
              <a:rPr lang="en-US" sz="3200"/>
              <a:t>systems were analyzed using various techniques.</a:t>
            </a:r>
            <a:br>
              <a:rPr lang="en-US" sz="3200"/>
            </a:br>
            <a:r>
              <a:rPr lang="en-US" sz="3200"/>
              <a:t> </a:t>
            </a:r>
            <a:endParaRPr lang="en-US"/>
          </a:p>
        </p:txBody>
      </p:sp>
      <p:sp>
        <p:nvSpPr>
          <p:cNvPr id="7" name="TextBox 6">
            <a:extLst>
              <a:ext uri="{FF2B5EF4-FFF2-40B4-BE49-F238E27FC236}">
                <a16:creationId xmlns:a16="http://schemas.microsoft.com/office/drawing/2014/main" id="{3D5FD784-4478-2F77-73F2-704B303664A5}"/>
              </a:ext>
            </a:extLst>
          </p:cNvPr>
          <p:cNvSpPr txBox="1"/>
          <p:nvPr/>
        </p:nvSpPr>
        <p:spPr>
          <a:xfrm>
            <a:off x="2055962" y="284671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CE54DD02-CE12-740C-74E1-36CD722B939A}"/>
              </a:ext>
            </a:extLst>
          </p:cNvPr>
          <p:cNvSpPr txBox="1"/>
          <p:nvPr/>
        </p:nvSpPr>
        <p:spPr>
          <a:xfrm>
            <a:off x="675233" y="2404338"/>
            <a:ext cx="1143220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v"/>
            </a:pPr>
            <a:r>
              <a:rPr lang="en-US" sz="3200"/>
              <a:t>The simulations were conducted using the </a:t>
            </a:r>
            <a:r>
              <a:rPr lang="en-US" sz="3200">
                <a:ea typeface="+mn-lt"/>
                <a:cs typeface="+mn-lt"/>
              </a:rPr>
              <a:t>LAMMPS software.</a:t>
            </a:r>
            <a:endParaRPr lang="en-US"/>
          </a:p>
          <a:p>
            <a:pPr marL="285750" indent="-285750">
              <a:buFont typeface="Wingdings"/>
              <a:buChar char="v"/>
            </a:pPr>
            <a:endParaRPr lang="en-US" sz="3200"/>
          </a:p>
        </p:txBody>
      </p:sp>
      <p:sp>
        <p:nvSpPr>
          <p:cNvPr id="11" name="TextBox 10">
            <a:extLst>
              <a:ext uri="{FF2B5EF4-FFF2-40B4-BE49-F238E27FC236}">
                <a16:creationId xmlns:a16="http://schemas.microsoft.com/office/drawing/2014/main" id="{8608D974-A4D4-C3E6-C84D-9BCE9471D0E0}"/>
              </a:ext>
            </a:extLst>
          </p:cNvPr>
          <p:cNvSpPr txBox="1"/>
          <p:nvPr/>
        </p:nvSpPr>
        <p:spPr>
          <a:xfrm>
            <a:off x="2731698" y="438509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4CE3CBFC-E40F-9C55-F521-12F19DBAADFA}"/>
              </a:ext>
            </a:extLst>
          </p:cNvPr>
          <p:cNvSpPr txBox="1"/>
          <p:nvPr/>
        </p:nvSpPr>
        <p:spPr>
          <a:xfrm>
            <a:off x="2501660" y="416943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TextBox 14">
            <a:extLst>
              <a:ext uri="{FF2B5EF4-FFF2-40B4-BE49-F238E27FC236}">
                <a16:creationId xmlns:a16="http://schemas.microsoft.com/office/drawing/2014/main" id="{BE800A12-C038-CCC4-0D21-9DE00CAC8F01}"/>
              </a:ext>
            </a:extLst>
          </p:cNvPr>
          <p:cNvSpPr txBox="1"/>
          <p:nvPr/>
        </p:nvSpPr>
        <p:spPr>
          <a:xfrm>
            <a:off x="3612839" y="3154573"/>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DB29E9AC-621F-EEF0-0BD3-9E0BA99CC6AD}"/>
              </a:ext>
            </a:extLst>
          </p:cNvPr>
          <p:cNvSpPr txBox="1"/>
          <p:nvPr/>
        </p:nvSpPr>
        <p:spPr>
          <a:xfrm>
            <a:off x="1265559" y="4566671"/>
            <a:ext cx="602566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1.Gyration Radius analysis </a:t>
            </a:r>
            <a:br>
              <a:rPr lang="en-US" sz="2800"/>
            </a:br>
            <a:r>
              <a:rPr lang="en-US" sz="2800"/>
              <a:t>2.RMSD analysis</a:t>
            </a:r>
            <a:br>
              <a:rPr lang="en-US" sz="2800"/>
            </a:br>
            <a:r>
              <a:rPr lang="en-US" sz="2800"/>
              <a:t>3.RMSF analysis</a:t>
            </a:r>
            <a:br>
              <a:rPr lang="en-US" sz="2800"/>
            </a:br>
            <a:r>
              <a:rPr lang="en-US" sz="2800"/>
              <a:t>4.SASA analysis</a:t>
            </a:r>
          </a:p>
        </p:txBody>
      </p:sp>
      <p:pic>
        <p:nvPicPr>
          <p:cNvPr id="3" name="Indian Institute of Technology 5">
            <a:hlinkClick r:id="" action="ppaction://media"/>
            <a:extLst>
              <a:ext uri="{FF2B5EF4-FFF2-40B4-BE49-F238E27FC236}">
                <a16:creationId xmlns:a16="http://schemas.microsoft.com/office/drawing/2014/main" id="{68387444-4670-AE6B-1772-A2027351C6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0651" y="5983987"/>
            <a:ext cx="730250" cy="730250"/>
          </a:xfrm>
          <a:prstGeom prst="rect">
            <a:avLst/>
          </a:prstGeom>
        </p:spPr>
      </p:pic>
    </p:spTree>
    <p:extLst>
      <p:ext uri="{BB962C8B-B14F-4D97-AF65-F5344CB8AC3E}">
        <p14:creationId xmlns:p14="http://schemas.microsoft.com/office/powerpoint/2010/main" val="34990221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24"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50BE3209-FBA0-0700-FFC9-E88257013B7E}"/>
              </a:ext>
            </a:extLst>
          </p:cNvPr>
          <p:cNvSpPr txBox="1"/>
          <p:nvPr/>
        </p:nvSpPr>
        <p:spPr>
          <a:xfrm>
            <a:off x="5877191" y="123576"/>
            <a:ext cx="495731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4800">
              <a:solidFill>
                <a:schemeClr val="bg1"/>
              </a:solidFill>
            </a:endParaRPr>
          </a:p>
        </p:txBody>
      </p:sp>
      <p:sp>
        <p:nvSpPr>
          <p:cNvPr id="5" name="TextBox 4">
            <a:extLst>
              <a:ext uri="{FF2B5EF4-FFF2-40B4-BE49-F238E27FC236}">
                <a16:creationId xmlns:a16="http://schemas.microsoft.com/office/drawing/2014/main" id="{60819C22-8824-377F-7460-EC5201012C95}"/>
              </a:ext>
            </a:extLst>
          </p:cNvPr>
          <p:cNvSpPr txBox="1"/>
          <p:nvPr/>
        </p:nvSpPr>
        <p:spPr>
          <a:xfrm>
            <a:off x="1610265" y="1293962"/>
            <a:ext cx="9831236" cy="4988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2" descr="Colourful rulers and protractors">
            <a:extLst>
              <a:ext uri="{FF2B5EF4-FFF2-40B4-BE49-F238E27FC236}">
                <a16:creationId xmlns:a16="http://schemas.microsoft.com/office/drawing/2014/main" id="{66D1DA2F-B2E4-2285-8554-E297EFE3A7D4}"/>
              </a:ext>
            </a:extLst>
          </p:cNvPr>
          <p:cNvPicPr>
            <a:picLocks noChangeAspect="1"/>
          </p:cNvPicPr>
          <p:nvPr/>
        </p:nvPicPr>
        <p:blipFill rotWithShape="1">
          <a:blip r:embed="rId4">
            <a:duotone>
              <a:schemeClr val="accent1">
                <a:shade val="45000"/>
                <a:satMod val="135000"/>
              </a:schemeClr>
              <a:prstClr val="white"/>
            </a:duotone>
            <a:alphaModFix amt="35000"/>
          </a:blip>
          <a:srcRect t="10437" r="-2" b="4980"/>
          <a:stretch/>
        </p:blipFill>
        <p:spPr>
          <a:xfrm>
            <a:off x="-7237" y="-8877"/>
            <a:ext cx="12199237" cy="6858000"/>
          </a:xfrm>
          <a:prstGeom prst="rect">
            <a:avLst/>
          </a:prstGeom>
        </p:spPr>
      </p:pic>
      <p:pic>
        <p:nvPicPr>
          <p:cNvPr id="25" name="Picture 24">
            <a:extLst>
              <a:ext uri="{FF2B5EF4-FFF2-40B4-BE49-F238E27FC236}">
                <a16:creationId xmlns:a16="http://schemas.microsoft.com/office/drawing/2014/main" id="{F6D8BA10-B9A5-444A-7178-C5CBFD777FA7}"/>
              </a:ext>
            </a:extLst>
          </p:cNvPr>
          <p:cNvPicPr>
            <a:picLocks noChangeAspect="1"/>
          </p:cNvPicPr>
          <p:nvPr/>
        </p:nvPicPr>
        <p:blipFill>
          <a:blip r:embed="rId5"/>
          <a:stretch>
            <a:fillRect/>
          </a:stretch>
        </p:blipFill>
        <p:spPr>
          <a:xfrm>
            <a:off x="841828" y="1491343"/>
            <a:ext cx="2743200" cy="914400"/>
          </a:xfrm>
          <a:prstGeom prst="rect">
            <a:avLst/>
          </a:prstGeom>
        </p:spPr>
      </p:pic>
      <p:pic>
        <p:nvPicPr>
          <p:cNvPr id="26" name="Picture 25">
            <a:extLst>
              <a:ext uri="{FF2B5EF4-FFF2-40B4-BE49-F238E27FC236}">
                <a16:creationId xmlns:a16="http://schemas.microsoft.com/office/drawing/2014/main" id="{C21DBF0B-2426-CE9B-AB3B-32576B5A353D}"/>
              </a:ext>
            </a:extLst>
          </p:cNvPr>
          <p:cNvPicPr>
            <a:picLocks noChangeAspect="1"/>
          </p:cNvPicPr>
          <p:nvPr/>
        </p:nvPicPr>
        <p:blipFill>
          <a:blip r:embed="rId6"/>
          <a:stretch>
            <a:fillRect/>
          </a:stretch>
        </p:blipFill>
        <p:spPr>
          <a:xfrm>
            <a:off x="4724400" y="1494064"/>
            <a:ext cx="2743200" cy="937986"/>
          </a:xfrm>
          <a:prstGeom prst="rect">
            <a:avLst/>
          </a:prstGeom>
        </p:spPr>
      </p:pic>
      <p:pic>
        <p:nvPicPr>
          <p:cNvPr id="27" name="Picture 26">
            <a:extLst>
              <a:ext uri="{FF2B5EF4-FFF2-40B4-BE49-F238E27FC236}">
                <a16:creationId xmlns:a16="http://schemas.microsoft.com/office/drawing/2014/main" id="{BF00AACC-A049-5D4F-E406-B14955FA4B81}"/>
              </a:ext>
            </a:extLst>
          </p:cNvPr>
          <p:cNvPicPr>
            <a:picLocks noChangeAspect="1"/>
          </p:cNvPicPr>
          <p:nvPr/>
        </p:nvPicPr>
        <p:blipFill>
          <a:blip r:embed="rId7"/>
          <a:stretch>
            <a:fillRect/>
          </a:stretch>
        </p:blipFill>
        <p:spPr>
          <a:xfrm>
            <a:off x="8643258" y="1491343"/>
            <a:ext cx="2743200" cy="943428"/>
          </a:xfrm>
          <a:prstGeom prst="rect">
            <a:avLst/>
          </a:prstGeom>
        </p:spPr>
      </p:pic>
      <p:pic>
        <p:nvPicPr>
          <p:cNvPr id="28" name="Picture 27">
            <a:extLst>
              <a:ext uri="{FF2B5EF4-FFF2-40B4-BE49-F238E27FC236}">
                <a16:creationId xmlns:a16="http://schemas.microsoft.com/office/drawing/2014/main" id="{1563248D-6AD9-B53B-18A8-781008E2D8C8}"/>
              </a:ext>
            </a:extLst>
          </p:cNvPr>
          <p:cNvPicPr>
            <a:picLocks noChangeAspect="1"/>
          </p:cNvPicPr>
          <p:nvPr/>
        </p:nvPicPr>
        <p:blipFill>
          <a:blip r:embed="rId8"/>
          <a:stretch>
            <a:fillRect/>
          </a:stretch>
        </p:blipFill>
        <p:spPr>
          <a:xfrm>
            <a:off x="1296761" y="3280909"/>
            <a:ext cx="1862364" cy="695324"/>
          </a:xfrm>
          <a:prstGeom prst="rect">
            <a:avLst/>
          </a:prstGeom>
        </p:spPr>
      </p:pic>
      <p:pic>
        <p:nvPicPr>
          <p:cNvPr id="29" name="Picture 28">
            <a:extLst>
              <a:ext uri="{FF2B5EF4-FFF2-40B4-BE49-F238E27FC236}">
                <a16:creationId xmlns:a16="http://schemas.microsoft.com/office/drawing/2014/main" id="{4429E191-27F4-7B80-BF50-E30CB40ED5F6}"/>
              </a:ext>
            </a:extLst>
          </p:cNvPr>
          <p:cNvPicPr>
            <a:picLocks noChangeAspect="1"/>
          </p:cNvPicPr>
          <p:nvPr/>
        </p:nvPicPr>
        <p:blipFill>
          <a:blip r:embed="rId9"/>
          <a:stretch>
            <a:fillRect/>
          </a:stretch>
        </p:blipFill>
        <p:spPr>
          <a:xfrm>
            <a:off x="5134429" y="3277279"/>
            <a:ext cx="1836058" cy="709840"/>
          </a:xfrm>
          <a:prstGeom prst="rect">
            <a:avLst/>
          </a:prstGeom>
        </p:spPr>
      </p:pic>
      <p:pic>
        <p:nvPicPr>
          <p:cNvPr id="30" name="Picture 29">
            <a:extLst>
              <a:ext uri="{FF2B5EF4-FFF2-40B4-BE49-F238E27FC236}">
                <a16:creationId xmlns:a16="http://schemas.microsoft.com/office/drawing/2014/main" id="{A997BD55-D6B4-24B1-8BA7-5AA1477B0A35}"/>
              </a:ext>
            </a:extLst>
          </p:cNvPr>
          <p:cNvPicPr>
            <a:picLocks noChangeAspect="1"/>
          </p:cNvPicPr>
          <p:nvPr/>
        </p:nvPicPr>
        <p:blipFill>
          <a:blip r:embed="rId10"/>
          <a:stretch>
            <a:fillRect/>
          </a:stretch>
        </p:blipFill>
        <p:spPr>
          <a:xfrm>
            <a:off x="9122229" y="3278868"/>
            <a:ext cx="1792515" cy="663122"/>
          </a:xfrm>
          <a:prstGeom prst="rect">
            <a:avLst/>
          </a:prstGeom>
        </p:spPr>
      </p:pic>
      <p:pic>
        <p:nvPicPr>
          <p:cNvPr id="31" name="Picture 30">
            <a:extLst>
              <a:ext uri="{FF2B5EF4-FFF2-40B4-BE49-F238E27FC236}">
                <a16:creationId xmlns:a16="http://schemas.microsoft.com/office/drawing/2014/main" id="{6C805147-531C-4427-8CEA-5F9A3DB707BF}"/>
              </a:ext>
            </a:extLst>
          </p:cNvPr>
          <p:cNvPicPr>
            <a:picLocks noChangeAspect="1"/>
          </p:cNvPicPr>
          <p:nvPr/>
        </p:nvPicPr>
        <p:blipFill>
          <a:blip r:embed="rId11"/>
          <a:stretch>
            <a:fillRect/>
          </a:stretch>
        </p:blipFill>
        <p:spPr>
          <a:xfrm>
            <a:off x="1537154" y="4705803"/>
            <a:ext cx="1381579" cy="574221"/>
          </a:xfrm>
          <a:prstGeom prst="rect">
            <a:avLst/>
          </a:prstGeom>
        </p:spPr>
      </p:pic>
      <p:pic>
        <p:nvPicPr>
          <p:cNvPr id="32" name="Picture 31">
            <a:extLst>
              <a:ext uri="{FF2B5EF4-FFF2-40B4-BE49-F238E27FC236}">
                <a16:creationId xmlns:a16="http://schemas.microsoft.com/office/drawing/2014/main" id="{61A29785-65BD-8D2D-0C31-B2AE18F13910}"/>
              </a:ext>
            </a:extLst>
          </p:cNvPr>
          <p:cNvPicPr>
            <a:picLocks noChangeAspect="1"/>
          </p:cNvPicPr>
          <p:nvPr/>
        </p:nvPicPr>
        <p:blipFill>
          <a:blip r:embed="rId12"/>
          <a:stretch>
            <a:fillRect/>
          </a:stretch>
        </p:blipFill>
        <p:spPr>
          <a:xfrm>
            <a:off x="5395232" y="4702402"/>
            <a:ext cx="1314450" cy="581026"/>
          </a:xfrm>
          <a:prstGeom prst="rect">
            <a:avLst/>
          </a:prstGeom>
        </p:spPr>
      </p:pic>
      <p:pic>
        <p:nvPicPr>
          <p:cNvPr id="33" name="Picture 32">
            <a:extLst>
              <a:ext uri="{FF2B5EF4-FFF2-40B4-BE49-F238E27FC236}">
                <a16:creationId xmlns:a16="http://schemas.microsoft.com/office/drawing/2014/main" id="{ADF629E0-9194-CECE-AECB-67C3F22A28B1}"/>
              </a:ext>
            </a:extLst>
          </p:cNvPr>
          <p:cNvPicPr>
            <a:picLocks noChangeAspect="1"/>
          </p:cNvPicPr>
          <p:nvPr/>
        </p:nvPicPr>
        <p:blipFill>
          <a:blip r:embed="rId13"/>
          <a:stretch>
            <a:fillRect/>
          </a:stretch>
        </p:blipFill>
        <p:spPr>
          <a:xfrm>
            <a:off x="9451522" y="4686753"/>
            <a:ext cx="1271815" cy="597808"/>
          </a:xfrm>
          <a:prstGeom prst="rect">
            <a:avLst/>
          </a:prstGeom>
        </p:spPr>
      </p:pic>
      <p:pic>
        <p:nvPicPr>
          <p:cNvPr id="34" name="Picture 33">
            <a:extLst>
              <a:ext uri="{FF2B5EF4-FFF2-40B4-BE49-F238E27FC236}">
                <a16:creationId xmlns:a16="http://schemas.microsoft.com/office/drawing/2014/main" id="{235825AD-18AB-6684-FE6B-91EFAE7424F2}"/>
              </a:ext>
            </a:extLst>
          </p:cNvPr>
          <p:cNvPicPr>
            <a:picLocks noChangeAspect="1"/>
          </p:cNvPicPr>
          <p:nvPr/>
        </p:nvPicPr>
        <p:blipFill>
          <a:blip r:embed="rId14"/>
          <a:stretch>
            <a:fillRect/>
          </a:stretch>
        </p:blipFill>
        <p:spPr>
          <a:xfrm>
            <a:off x="4785405" y="5899150"/>
            <a:ext cx="2613934" cy="502558"/>
          </a:xfrm>
          <a:prstGeom prst="rect">
            <a:avLst/>
          </a:prstGeom>
        </p:spPr>
      </p:pic>
      <p:sp>
        <p:nvSpPr>
          <p:cNvPr id="35" name="TextBox 34">
            <a:extLst>
              <a:ext uri="{FF2B5EF4-FFF2-40B4-BE49-F238E27FC236}">
                <a16:creationId xmlns:a16="http://schemas.microsoft.com/office/drawing/2014/main" id="{8EBD22C7-D0BA-634B-E69A-A82C5F36EB1F}"/>
              </a:ext>
            </a:extLst>
          </p:cNvPr>
          <p:cNvSpPr txBox="1"/>
          <p:nvPr/>
        </p:nvSpPr>
        <p:spPr>
          <a:xfrm>
            <a:off x="4630964" y="140607"/>
            <a:ext cx="30670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a:solidFill>
                  <a:schemeClr val="bg1"/>
                </a:solidFill>
              </a:rPr>
              <a:t>FORMULAS</a:t>
            </a:r>
          </a:p>
        </p:txBody>
      </p:sp>
      <p:pic>
        <p:nvPicPr>
          <p:cNvPr id="2" name="Indian Institute of Technology 6">
            <a:hlinkClick r:id="" action="ppaction://media"/>
            <a:extLst>
              <a:ext uri="{FF2B5EF4-FFF2-40B4-BE49-F238E27FC236}">
                <a16:creationId xmlns:a16="http://schemas.microsoft.com/office/drawing/2014/main" id="{07B6C787-6320-B9AD-CEE5-42A66B446BE2}"/>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99337" y="5968000"/>
            <a:ext cx="730250" cy="730250"/>
          </a:xfrm>
          <a:prstGeom prst="rect">
            <a:avLst/>
          </a:prstGeom>
        </p:spPr>
      </p:pic>
    </p:spTree>
    <p:extLst>
      <p:ext uri="{BB962C8B-B14F-4D97-AF65-F5344CB8AC3E}">
        <p14:creationId xmlns:p14="http://schemas.microsoft.com/office/powerpoint/2010/main" val="660212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cxnSp>
        <p:nvCxnSpPr>
          <p:cNvPr id="30" name="Straight Connector 2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06EA02E-7349-6AC4-CB1F-B0D767A37666}"/>
              </a:ext>
            </a:extLst>
          </p:cNvPr>
          <p:cNvSpPr txBox="1"/>
          <p:nvPr/>
        </p:nvSpPr>
        <p:spPr>
          <a:xfrm>
            <a:off x="464457" y="11175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4E74001B-0C5D-F2F9-D907-CD936374524B}"/>
              </a:ext>
            </a:extLst>
          </p:cNvPr>
          <p:cNvSpPr txBox="1"/>
          <p:nvPr/>
        </p:nvSpPr>
        <p:spPr>
          <a:xfrm>
            <a:off x="1550276" y="52552"/>
            <a:ext cx="72976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rPr>
              <a:t>RESULT &amp; DISCUSSION</a:t>
            </a:r>
          </a:p>
        </p:txBody>
      </p:sp>
      <p:sp>
        <p:nvSpPr>
          <p:cNvPr id="3" name="TextBox 2">
            <a:extLst>
              <a:ext uri="{FF2B5EF4-FFF2-40B4-BE49-F238E27FC236}">
                <a16:creationId xmlns:a16="http://schemas.microsoft.com/office/drawing/2014/main" id="{50FED8E8-748C-05BC-2392-87E9D6B97521}"/>
              </a:ext>
            </a:extLst>
          </p:cNvPr>
          <p:cNvSpPr txBox="1"/>
          <p:nvPr/>
        </p:nvSpPr>
        <p:spPr>
          <a:xfrm>
            <a:off x="525517" y="980965"/>
            <a:ext cx="10941270" cy="1116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ea typeface="+mn-lt"/>
                <a:cs typeface="+mn-lt"/>
              </a:rPr>
              <a:t>The gyration radius exhibited temporal variations for all polymer concentrations examined over time based on the analysis.</a:t>
            </a:r>
            <a:endParaRPr lang="en-US"/>
          </a:p>
          <a:p>
            <a:pPr algn="l"/>
            <a:endParaRPr lang="en-US"/>
          </a:p>
        </p:txBody>
      </p:sp>
      <p:sp>
        <p:nvSpPr>
          <p:cNvPr id="6" name="TextBox 5">
            <a:extLst>
              <a:ext uri="{FF2B5EF4-FFF2-40B4-BE49-F238E27FC236}">
                <a16:creationId xmlns:a16="http://schemas.microsoft.com/office/drawing/2014/main" id="{E4ACC71F-338C-D1C1-C961-7757094083F1}"/>
              </a:ext>
            </a:extLst>
          </p:cNvPr>
          <p:cNvSpPr txBox="1"/>
          <p:nvPr/>
        </p:nvSpPr>
        <p:spPr>
          <a:xfrm>
            <a:off x="525518" y="1865586"/>
            <a:ext cx="112040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solidFill>
                  <a:srgbClr val="1E1F2A"/>
                </a:solidFill>
                <a:ea typeface="+mn-lt"/>
                <a:cs typeface="+mn-lt"/>
              </a:rPr>
              <a:t>Differences were observed between the initial and final gyration radii values.</a:t>
            </a:r>
            <a:endParaRPr lang="en-US" sz="2400"/>
          </a:p>
        </p:txBody>
      </p:sp>
      <p:pic>
        <p:nvPicPr>
          <p:cNvPr id="7" name="Picture 6">
            <a:extLst>
              <a:ext uri="{FF2B5EF4-FFF2-40B4-BE49-F238E27FC236}">
                <a16:creationId xmlns:a16="http://schemas.microsoft.com/office/drawing/2014/main" id="{63324D22-5BE7-D0F8-B3D3-4EED837B9ECD}"/>
              </a:ext>
            </a:extLst>
          </p:cNvPr>
          <p:cNvPicPr>
            <a:picLocks noChangeAspect="1"/>
          </p:cNvPicPr>
          <p:nvPr/>
        </p:nvPicPr>
        <p:blipFill>
          <a:blip r:embed="rId4"/>
          <a:stretch>
            <a:fillRect/>
          </a:stretch>
        </p:blipFill>
        <p:spPr>
          <a:xfrm>
            <a:off x="949437" y="2577091"/>
            <a:ext cx="9977817" cy="3271612"/>
          </a:xfrm>
          <a:prstGeom prst="rect">
            <a:avLst/>
          </a:prstGeom>
        </p:spPr>
      </p:pic>
      <p:sp>
        <p:nvSpPr>
          <p:cNvPr id="9" name="TextBox 8">
            <a:extLst>
              <a:ext uri="{FF2B5EF4-FFF2-40B4-BE49-F238E27FC236}">
                <a16:creationId xmlns:a16="http://schemas.microsoft.com/office/drawing/2014/main" id="{A5CAF17A-B961-A07F-7ECE-04FE0087F3CB}"/>
              </a:ext>
            </a:extLst>
          </p:cNvPr>
          <p:cNvSpPr txBox="1"/>
          <p:nvPr/>
        </p:nvSpPr>
        <p:spPr>
          <a:xfrm>
            <a:off x="945930" y="6139793"/>
            <a:ext cx="493285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tx1">
                    <a:lumMod val="75000"/>
                    <a:lumOff val="25000"/>
                  </a:schemeClr>
                </a:solidFill>
                <a:ea typeface="+mn-lt"/>
                <a:cs typeface="+mn-lt"/>
              </a:rPr>
              <a:t>Chart a is </a:t>
            </a:r>
            <a:r>
              <a:rPr lang="en-US" sz="1400">
                <a:solidFill>
                  <a:schemeClr val="tx1">
                    <a:lumMod val="75000"/>
                    <a:lumOff val="25000"/>
                  </a:schemeClr>
                </a:solidFill>
                <a:ea typeface="+mn-lt"/>
                <a:cs typeface="+mn-lt"/>
              </a:rPr>
              <a:t>time-dependent </a:t>
            </a:r>
            <a:r>
              <a:rPr lang="en-US" sz="1400" err="1">
                <a:solidFill>
                  <a:schemeClr val="tx1">
                    <a:lumMod val="75000"/>
                    <a:lumOff val="25000"/>
                  </a:schemeClr>
                </a:solidFill>
                <a:ea typeface="+mn-lt"/>
                <a:cs typeface="+mn-lt"/>
              </a:rPr>
              <a:t>Rg</a:t>
            </a:r>
            <a:r>
              <a:rPr lang="en-US" sz="1400">
                <a:solidFill>
                  <a:schemeClr val="tx1">
                    <a:lumMod val="75000"/>
                    <a:lumOff val="25000"/>
                  </a:schemeClr>
                </a:solidFill>
                <a:ea typeface="+mn-lt"/>
                <a:cs typeface="+mn-lt"/>
              </a:rPr>
              <a:t> analysis for different simulations. </a:t>
            </a:r>
            <a:endParaRPr lang="en-US" sz="1400">
              <a:solidFill>
                <a:schemeClr val="tx1">
                  <a:lumMod val="75000"/>
                  <a:lumOff val="25000"/>
                </a:schemeClr>
              </a:solidFill>
            </a:endParaRPr>
          </a:p>
          <a:p>
            <a:pPr algn="l"/>
            <a:endParaRPr lang="en-US"/>
          </a:p>
        </p:txBody>
      </p:sp>
      <p:sp>
        <p:nvSpPr>
          <p:cNvPr id="11" name="TextBox 10">
            <a:extLst>
              <a:ext uri="{FF2B5EF4-FFF2-40B4-BE49-F238E27FC236}">
                <a16:creationId xmlns:a16="http://schemas.microsoft.com/office/drawing/2014/main" id="{D4C486A9-812B-6580-ED45-FCA6BFDF9FFB}"/>
              </a:ext>
            </a:extLst>
          </p:cNvPr>
          <p:cNvSpPr txBox="1"/>
          <p:nvPr/>
        </p:nvSpPr>
        <p:spPr>
          <a:xfrm>
            <a:off x="6201103" y="6139792"/>
            <a:ext cx="498540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tx1">
                    <a:lumMod val="75000"/>
                    <a:lumOff val="25000"/>
                  </a:schemeClr>
                </a:solidFill>
                <a:ea typeface="+mn-lt"/>
                <a:cs typeface="+mn-lt"/>
              </a:rPr>
              <a:t>Chart b is </a:t>
            </a:r>
            <a:r>
              <a:rPr lang="en-US" sz="1400">
                <a:solidFill>
                  <a:schemeClr val="tx1">
                    <a:lumMod val="75000"/>
                    <a:lumOff val="25000"/>
                  </a:schemeClr>
                </a:solidFill>
                <a:ea typeface="+mn-lt"/>
                <a:cs typeface="+mn-lt"/>
              </a:rPr>
              <a:t>differential of the initial and final </a:t>
            </a:r>
            <a:r>
              <a:rPr lang="en-US" sz="1400" err="1">
                <a:solidFill>
                  <a:schemeClr val="tx1">
                    <a:lumMod val="75000"/>
                    <a:lumOff val="25000"/>
                  </a:schemeClr>
                </a:solidFill>
                <a:ea typeface="+mn-lt"/>
                <a:cs typeface="+mn-lt"/>
              </a:rPr>
              <a:t>Rg</a:t>
            </a:r>
            <a:r>
              <a:rPr lang="en-US" sz="1400">
                <a:solidFill>
                  <a:schemeClr val="tx1">
                    <a:lumMod val="75000"/>
                    <a:lumOff val="25000"/>
                  </a:schemeClr>
                </a:solidFill>
                <a:ea typeface="+mn-lt"/>
                <a:cs typeface="+mn-lt"/>
              </a:rPr>
              <a:t> and the average </a:t>
            </a:r>
            <a:r>
              <a:rPr lang="en-US" sz="1400" err="1">
                <a:solidFill>
                  <a:schemeClr val="tx1">
                    <a:lumMod val="75000"/>
                    <a:lumOff val="25000"/>
                  </a:schemeClr>
                </a:solidFill>
                <a:ea typeface="+mn-lt"/>
                <a:cs typeface="+mn-lt"/>
              </a:rPr>
              <a:t>Rg</a:t>
            </a:r>
            <a:r>
              <a:rPr lang="en-US" sz="1400">
                <a:solidFill>
                  <a:schemeClr val="tx1">
                    <a:lumMod val="75000"/>
                    <a:lumOff val="25000"/>
                  </a:schemeClr>
                </a:solidFill>
                <a:ea typeface="+mn-lt"/>
                <a:cs typeface="+mn-lt"/>
              </a:rPr>
              <a:t> for the simulations. </a:t>
            </a:r>
            <a:endParaRPr lang="en-US" sz="1400">
              <a:solidFill>
                <a:schemeClr val="tx1">
                  <a:lumMod val="75000"/>
                  <a:lumOff val="25000"/>
                </a:schemeClr>
              </a:solidFill>
            </a:endParaRPr>
          </a:p>
          <a:p>
            <a:pPr algn="l"/>
            <a:endParaRPr lang="en-US"/>
          </a:p>
        </p:txBody>
      </p:sp>
      <p:pic>
        <p:nvPicPr>
          <p:cNvPr id="4" name="Indian Institute of Technology 7">
            <a:hlinkClick r:id="" action="ppaction://media"/>
            <a:extLst>
              <a:ext uri="{FF2B5EF4-FFF2-40B4-BE49-F238E27FC236}">
                <a16:creationId xmlns:a16="http://schemas.microsoft.com/office/drawing/2014/main" id="{07DA4FA9-C6DE-F3D2-AB86-4F905E8836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7952" y="6037274"/>
            <a:ext cx="730250" cy="730250"/>
          </a:xfrm>
          <a:prstGeom prst="rect">
            <a:avLst/>
          </a:prstGeom>
        </p:spPr>
      </p:pic>
    </p:spTree>
    <p:extLst>
      <p:ext uri="{BB962C8B-B14F-4D97-AF65-F5344CB8AC3E}">
        <p14:creationId xmlns:p14="http://schemas.microsoft.com/office/powerpoint/2010/main" val="20442822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CF0CC2-658D-4A87-9D2E-154B0ABE1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a:extLst>
              <a:ext uri="{FF2B5EF4-FFF2-40B4-BE49-F238E27FC236}">
                <a16:creationId xmlns:a16="http://schemas.microsoft.com/office/drawing/2014/main" id="{796C2CE2-29C3-4EBD-A8BB-82C6CC069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Web of wires showing connections between groups and singles">
            <a:extLst>
              <a:ext uri="{FF2B5EF4-FFF2-40B4-BE49-F238E27FC236}">
                <a16:creationId xmlns:a16="http://schemas.microsoft.com/office/drawing/2014/main" id="{60BB6037-AF1B-46CF-5A53-8A5FC3DE3558}"/>
              </a:ext>
            </a:extLst>
          </p:cNvPr>
          <p:cNvPicPr>
            <a:picLocks noChangeAspect="1"/>
          </p:cNvPicPr>
          <p:nvPr/>
        </p:nvPicPr>
        <p:blipFill rotWithShape="1">
          <a:blip r:embed="rId4">
            <a:duotone>
              <a:schemeClr val="accent1">
                <a:shade val="45000"/>
                <a:satMod val="135000"/>
              </a:schemeClr>
              <a:prstClr val="white"/>
            </a:duotone>
            <a:alphaModFix amt="35000"/>
          </a:blip>
          <a:srcRect b="15730"/>
          <a:stretch/>
        </p:blipFill>
        <p:spPr>
          <a:xfrm>
            <a:off x="20" y="-119"/>
            <a:ext cx="12191980" cy="6858000"/>
          </a:xfrm>
          <a:prstGeom prst="rect">
            <a:avLst/>
          </a:prstGeom>
        </p:spPr>
      </p:pic>
      <p:cxnSp>
        <p:nvCxnSpPr>
          <p:cNvPr id="29" name="Straight Connector">
            <a:extLst>
              <a:ext uri="{FF2B5EF4-FFF2-40B4-BE49-F238E27FC236}">
                <a16:creationId xmlns:a16="http://schemas.microsoft.com/office/drawing/2014/main" id="{BF76EB78-6E9D-49A9-ADC5-7BCCD6F1FD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4A73546-2068-F5E2-31DB-8A4F9848ECCB}"/>
              </a:ext>
            </a:extLst>
          </p:cNvPr>
          <p:cNvSpPr txBox="1"/>
          <p:nvPr/>
        </p:nvSpPr>
        <p:spPr>
          <a:xfrm>
            <a:off x="621862" y="140137"/>
            <a:ext cx="1126533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ea typeface="+mn-lt"/>
                <a:cs typeface="+mn-lt"/>
              </a:rPr>
              <a:t>Average energy values vary significantly depending on polymer concentration, with concentration 15 showing the most favorable energies followed by 10, 20 and 25.</a:t>
            </a:r>
            <a:endParaRPr lang="en-US"/>
          </a:p>
          <a:p>
            <a:pPr algn="l"/>
            <a:endParaRPr lang="en-US"/>
          </a:p>
        </p:txBody>
      </p:sp>
      <p:sp>
        <p:nvSpPr>
          <p:cNvPr id="7" name="TextBox 6">
            <a:extLst>
              <a:ext uri="{FF2B5EF4-FFF2-40B4-BE49-F238E27FC236}">
                <a16:creationId xmlns:a16="http://schemas.microsoft.com/office/drawing/2014/main" id="{3070CBC3-25E3-E4D1-07AA-2BC617B84A6F}"/>
              </a:ext>
            </a:extLst>
          </p:cNvPr>
          <p:cNvSpPr txBox="1"/>
          <p:nvPr/>
        </p:nvSpPr>
        <p:spPr>
          <a:xfrm>
            <a:off x="621862" y="1042275"/>
            <a:ext cx="1112519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ea typeface="+mn-lt"/>
                <a:cs typeface="+mn-lt"/>
              </a:rPr>
              <a:t>Average energy values in the system were dependent on both VDW and electrostatic contributions, though VDW was more dominant for most concentrations.</a:t>
            </a:r>
            <a:endParaRPr lang="en-US" sz="2400"/>
          </a:p>
          <a:p>
            <a:pPr algn="l"/>
            <a:endParaRPr lang="en-US"/>
          </a:p>
        </p:txBody>
      </p:sp>
      <p:pic>
        <p:nvPicPr>
          <p:cNvPr id="8" name="Picture 7">
            <a:extLst>
              <a:ext uri="{FF2B5EF4-FFF2-40B4-BE49-F238E27FC236}">
                <a16:creationId xmlns:a16="http://schemas.microsoft.com/office/drawing/2014/main" id="{226BBE56-9D0A-3395-EA9A-08DFC951AACF}"/>
              </a:ext>
            </a:extLst>
          </p:cNvPr>
          <p:cNvPicPr>
            <a:picLocks noChangeAspect="1"/>
          </p:cNvPicPr>
          <p:nvPr/>
        </p:nvPicPr>
        <p:blipFill>
          <a:blip r:embed="rId5"/>
          <a:stretch>
            <a:fillRect/>
          </a:stretch>
        </p:blipFill>
        <p:spPr>
          <a:xfrm>
            <a:off x="993227" y="2015374"/>
            <a:ext cx="10363199" cy="4351254"/>
          </a:xfrm>
          <a:prstGeom prst="rect">
            <a:avLst/>
          </a:prstGeom>
        </p:spPr>
      </p:pic>
      <p:sp>
        <p:nvSpPr>
          <p:cNvPr id="9" name="TextBox 8">
            <a:extLst>
              <a:ext uri="{FF2B5EF4-FFF2-40B4-BE49-F238E27FC236}">
                <a16:creationId xmlns:a16="http://schemas.microsoft.com/office/drawing/2014/main" id="{E5946F22-7CD7-7CE1-0C48-E73064028846}"/>
              </a:ext>
            </a:extLst>
          </p:cNvPr>
          <p:cNvSpPr txBox="1"/>
          <p:nvPr/>
        </p:nvSpPr>
        <p:spPr>
          <a:xfrm>
            <a:off x="1418897" y="6437586"/>
            <a:ext cx="103982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5000"/>
                    <a:lumOff val="25000"/>
                  </a:schemeClr>
                </a:solidFill>
                <a:ea typeface="+mn-lt"/>
                <a:cs typeface="+mn-lt"/>
              </a:rPr>
              <a:t>Time-dependent analysis of and electrostatic and van der Waals (VDW) energies, as well as the total, for various concentrations. </a:t>
            </a:r>
            <a:endParaRPr lang="en-US" sz="1400">
              <a:solidFill>
                <a:schemeClr val="tx1">
                  <a:lumMod val="75000"/>
                  <a:lumOff val="25000"/>
                </a:schemeClr>
              </a:solidFill>
            </a:endParaRPr>
          </a:p>
          <a:p>
            <a:pPr algn="l"/>
            <a:endParaRPr lang="en-US"/>
          </a:p>
        </p:txBody>
      </p:sp>
      <p:pic>
        <p:nvPicPr>
          <p:cNvPr id="2" name="Indian Institute of Technology 8">
            <a:hlinkClick r:id="" action="ppaction://media"/>
            <a:extLst>
              <a:ext uri="{FF2B5EF4-FFF2-40B4-BE49-F238E27FC236}">
                <a16:creationId xmlns:a16="http://schemas.microsoft.com/office/drawing/2014/main" id="{4DC07F34-7E56-8C9F-A531-D10A3FD845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7952" y="6005302"/>
            <a:ext cx="730250" cy="730250"/>
          </a:xfrm>
          <a:prstGeom prst="rect">
            <a:avLst/>
          </a:prstGeom>
        </p:spPr>
      </p:pic>
    </p:spTree>
    <p:extLst>
      <p:ext uri="{BB962C8B-B14F-4D97-AF65-F5344CB8AC3E}">
        <p14:creationId xmlns:p14="http://schemas.microsoft.com/office/powerpoint/2010/main" val="3946645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Web of wires showing connections between groups and singles">
            <a:extLst>
              <a:ext uri="{FF2B5EF4-FFF2-40B4-BE49-F238E27FC236}">
                <a16:creationId xmlns:a16="http://schemas.microsoft.com/office/drawing/2014/main" id="{DED23AF7-0D0E-BB49-0287-1690654C5A4F}"/>
              </a:ext>
            </a:extLst>
          </p:cNvPr>
          <p:cNvPicPr>
            <a:picLocks noChangeAspect="1"/>
          </p:cNvPicPr>
          <p:nvPr/>
        </p:nvPicPr>
        <p:blipFill rotWithShape="1">
          <a:blip r:embed="rId4">
            <a:duotone>
              <a:schemeClr val="accent1">
                <a:shade val="45000"/>
                <a:satMod val="135000"/>
              </a:schemeClr>
              <a:prstClr val="white"/>
            </a:duotone>
            <a:alphaModFix amt="35000"/>
          </a:blip>
          <a:srcRect b="15730"/>
          <a:stretch/>
        </p:blipFill>
        <p:spPr>
          <a:xfrm>
            <a:off x="20" y="-8877"/>
            <a:ext cx="12191980" cy="6858000"/>
          </a:xfrm>
          <a:prstGeom prst="rect">
            <a:avLst/>
          </a:prstGeom>
        </p:spPr>
      </p:pic>
      <p:cxnSp>
        <p:nvCxnSpPr>
          <p:cNvPr id="62" name="Straight Connector 6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B70D12-A60C-8C0A-A12A-9327643507AD}"/>
              </a:ext>
            </a:extLst>
          </p:cNvPr>
          <p:cNvSpPr txBox="1"/>
          <p:nvPr/>
        </p:nvSpPr>
        <p:spPr>
          <a:xfrm>
            <a:off x="858345" y="236482"/>
            <a:ext cx="1132664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ea typeface="+mn-lt"/>
                <a:cs typeface="+mn-lt"/>
              </a:rPr>
              <a:t>Polymer concentration 15 exhibited the lowest energy values over time based on analysis of electrostatic, VDW and total energies, with concentrations 10, 20 and </a:t>
            </a:r>
            <a:br>
              <a:rPr lang="en-US" sz="2400">
                <a:ea typeface="+mn-lt"/>
                <a:cs typeface="+mn-lt"/>
              </a:rPr>
            </a:br>
            <a:r>
              <a:rPr lang="en-US" sz="2400">
                <a:ea typeface="+mn-lt"/>
                <a:cs typeface="+mn-lt"/>
              </a:rPr>
              <a:t>25 following closely behind.</a:t>
            </a:r>
            <a:endParaRPr lang="en-US" sz="2400"/>
          </a:p>
          <a:p>
            <a:pPr algn="l"/>
            <a:endParaRPr lang="en-US"/>
          </a:p>
        </p:txBody>
      </p:sp>
      <p:pic>
        <p:nvPicPr>
          <p:cNvPr id="9" name="Picture 8">
            <a:extLst>
              <a:ext uri="{FF2B5EF4-FFF2-40B4-BE49-F238E27FC236}">
                <a16:creationId xmlns:a16="http://schemas.microsoft.com/office/drawing/2014/main" id="{A6735378-190B-E386-7F4F-BB4A632B59A1}"/>
              </a:ext>
            </a:extLst>
          </p:cNvPr>
          <p:cNvPicPr>
            <a:picLocks noChangeAspect="1"/>
          </p:cNvPicPr>
          <p:nvPr/>
        </p:nvPicPr>
        <p:blipFill>
          <a:blip r:embed="rId5"/>
          <a:stretch>
            <a:fillRect/>
          </a:stretch>
        </p:blipFill>
        <p:spPr>
          <a:xfrm>
            <a:off x="1571297" y="1588517"/>
            <a:ext cx="9347199" cy="4539311"/>
          </a:xfrm>
          <a:prstGeom prst="rect">
            <a:avLst/>
          </a:prstGeom>
        </p:spPr>
      </p:pic>
      <p:sp>
        <p:nvSpPr>
          <p:cNvPr id="11" name="TextBox 10">
            <a:extLst>
              <a:ext uri="{FF2B5EF4-FFF2-40B4-BE49-F238E27FC236}">
                <a16:creationId xmlns:a16="http://schemas.microsoft.com/office/drawing/2014/main" id="{B1A090C0-71F7-1DE5-E9DA-8AED4BE1F973}"/>
              </a:ext>
            </a:extLst>
          </p:cNvPr>
          <p:cNvSpPr txBox="1"/>
          <p:nvPr/>
        </p:nvSpPr>
        <p:spPr>
          <a:xfrm>
            <a:off x="1646621" y="6253655"/>
            <a:ext cx="9802647"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5000"/>
                    <a:lumOff val="25000"/>
                  </a:schemeClr>
                </a:solidFill>
                <a:ea typeface="+mn-lt"/>
                <a:cs typeface="+mn-lt"/>
              </a:rPr>
              <a:t>Average analysis of electrostatic, total, and van der Waals (VDW) energies. Blue bar: average VDW energy, Red bar: average electrostatic energy, Black bar: average total energy. </a:t>
            </a:r>
            <a:endParaRPr lang="en-US" sz="1400">
              <a:solidFill>
                <a:schemeClr val="tx1">
                  <a:lumMod val="75000"/>
                  <a:lumOff val="25000"/>
                </a:schemeClr>
              </a:solidFill>
            </a:endParaRPr>
          </a:p>
          <a:p>
            <a:pPr algn="l"/>
            <a:endParaRPr lang="en-US"/>
          </a:p>
        </p:txBody>
      </p:sp>
      <p:pic>
        <p:nvPicPr>
          <p:cNvPr id="2" name="Indian Institute of Technology 9">
            <a:hlinkClick r:id="" action="ppaction://media"/>
            <a:extLst>
              <a:ext uri="{FF2B5EF4-FFF2-40B4-BE49-F238E27FC236}">
                <a16:creationId xmlns:a16="http://schemas.microsoft.com/office/drawing/2014/main" id="{D48E59F0-5D8D-6558-2042-1CE3C8B300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25980" y="6026616"/>
            <a:ext cx="730250" cy="730250"/>
          </a:xfrm>
          <a:prstGeom prst="rect">
            <a:avLst/>
          </a:prstGeom>
        </p:spPr>
      </p:pic>
    </p:spTree>
    <p:extLst>
      <p:ext uri="{BB962C8B-B14F-4D97-AF65-F5344CB8AC3E}">
        <p14:creationId xmlns:p14="http://schemas.microsoft.com/office/powerpoint/2010/main" val="41373435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radientVTI">
  <a:themeElements>
    <a:clrScheme name="Custom 2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GradientVTI</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78</cp:revision>
  <dcterms:created xsi:type="dcterms:W3CDTF">2023-09-05T08:45:35Z</dcterms:created>
  <dcterms:modified xsi:type="dcterms:W3CDTF">2023-10-01T20:47:17Z</dcterms:modified>
</cp:coreProperties>
</file>